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8"/>
  </p:notesMasterIdLst>
  <p:sldIdLst>
    <p:sldId id="256" r:id="rId2"/>
    <p:sldId id="275" r:id="rId3"/>
    <p:sldId id="277" r:id="rId4"/>
    <p:sldId id="266" r:id="rId5"/>
    <p:sldId id="265" r:id="rId6"/>
    <p:sldId id="274" r:id="rId7"/>
    <p:sldId id="268" r:id="rId8"/>
    <p:sldId id="270" r:id="rId9"/>
    <p:sldId id="271" r:id="rId10"/>
    <p:sldId id="263" r:id="rId11"/>
    <p:sldId id="267" r:id="rId12"/>
    <p:sldId id="272" r:id="rId13"/>
    <p:sldId id="273" r:id="rId14"/>
    <p:sldId id="264" r:id="rId15"/>
    <p:sldId id="276" r:id="rId16"/>
    <p:sldId id="261" r:id="rId17"/>
  </p:sldIdLst>
  <p:sldSz cx="9144000" cy="5143500" type="screen16x9"/>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charset="-128"/>
        <a:cs typeface="+mn-cs"/>
      </a:defRPr>
    </a:lvl1pPr>
    <a:lvl2pPr marL="457200" algn="l" defTabSz="457200" rtl="0" fontAlgn="base">
      <a:spcBef>
        <a:spcPct val="0"/>
      </a:spcBef>
      <a:spcAft>
        <a:spcPct val="0"/>
      </a:spcAft>
      <a:defRPr kern="1200">
        <a:solidFill>
          <a:schemeClr val="tx1"/>
        </a:solidFill>
        <a:latin typeface="Arial" charset="0"/>
        <a:ea typeface="ＭＳ Ｐゴシック" charset="-128"/>
        <a:cs typeface="+mn-cs"/>
      </a:defRPr>
    </a:lvl2pPr>
    <a:lvl3pPr marL="914400" algn="l" defTabSz="457200" rtl="0" fontAlgn="base">
      <a:spcBef>
        <a:spcPct val="0"/>
      </a:spcBef>
      <a:spcAft>
        <a:spcPct val="0"/>
      </a:spcAft>
      <a:defRPr kern="1200">
        <a:solidFill>
          <a:schemeClr val="tx1"/>
        </a:solidFill>
        <a:latin typeface="Arial" charset="0"/>
        <a:ea typeface="ＭＳ Ｐゴシック" charset="-128"/>
        <a:cs typeface="+mn-cs"/>
      </a:defRPr>
    </a:lvl3pPr>
    <a:lvl4pPr marL="1371600" algn="l" defTabSz="457200" rtl="0" fontAlgn="base">
      <a:spcBef>
        <a:spcPct val="0"/>
      </a:spcBef>
      <a:spcAft>
        <a:spcPct val="0"/>
      </a:spcAft>
      <a:defRPr kern="1200">
        <a:solidFill>
          <a:schemeClr val="tx1"/>
        </a:solidFill>
        <a:latin typeface="Arial" charset="0"/>
        <a:ea typeface="ＭＳ Ｐゴシック" charset="-128"/>
        <a:cs typeface="+mn-cs"/>
      </a:defRPr>
    </a:lvl4pPr>
    <a:lvl5pPr marL="1828800" algn="l" defTabSz="457200" rtl="0" fontAlgn="base">
      <a:spcBef>
        <a:spcPct val="0"/>
      </a:spcBef>
      <a:spcAft>
        <a:spcPct val="0"/>
      </a:spcAft>
      <a:defRPr kern="1200">
        <a:solidFill>
          <a:schemeClr val="tx1"/>
        </a:solidFill>
        <a:latin typeface="Arial" charset="0"/>
        <a:ea typeface="ＭＳ Ｐゴシック" charset="-128"/>
        <a:cs typeface="+mn-cs"/>
      </a:defRPr>
    </a:lvl5pPr>
    <a:lvl6pPr marL="2286000" algn="l" defTabSz="914400" rtl="0" eaLnBrk="1" latinLnBrk="0" hangingPunct="1">
      <a:defRPr kern="1200">
        <a:solidFill>
          <a:schemeClr val="tx1"/>
        </a:solidFill>
        <a:latin typeface="Arial" charset="0"/>
        <a:ea typeface="ＭＳ Ｐゴシック" charset="-128"/>
        <a:cs typeface="+mn-cs"/>
      </a:defRPr>
    </a:lvl6pPr>
    <a:lvl7pPr marL="2743200" algn="l" defTabSz="914400" rtl="0" eaLnBrk="1" latinLnBrk="0" hangingPunct="1">
      <a:defRPr kern="1200">
        <a:solidFill>
          <a:schemeClr val="tx1"/>
        </a:solidFill>
        <a:latin typeface="Arial" charset="0"/>
        <a:ea typeface="ＭＳ Ｐゴシック" charset="-128"/>
        <a:cs typeface="+mn-cs"/>
      </a:defRPr>
    </a:lvl7pPr>
    <a:lvl8pPr marL="3200400" algn="l" defTabSz="914400" rtl="0" eaLnBrk="1" latinLnBrk="0" hangingPunct="1">
      <a:defRPr kern="1200">
        <a:solidFill>
          <a:schemeClr val="tx1"/>
        </a:solidFill>
        <a:latin typeface="Arial" charset="0"/>
        <a:ea typeface="ＭＳ Ｐゴシック" charset="-128"/>
        <a:cs typeface="+mn-cs"/>
      </a:defRPr>
    </a:lvl8pPr>
    <a:lvl9pPr marL="3657600" algn="l" defTabSz="914400" rtl="0" eaLnBrk="1" latinLnBrk="0" hangingPunct="1">
      <a:defRPr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097A5"/>
    <a:srgbClr val="6F99E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31348"/>
    <p:restoredTop sz="94634"/>
  </p:normalViewPr>
  <p:slideViewPr>
    <p:cSldViewPr snapToGrid="0" snapToObjects="1">
      <p:cViewPr varScale="1">
        <p:scale>
          <a:sx n="146" d="100"/>
          <a:sy n="146" d="100"/>
        </p:scale>
        <p:origin x="176" y="576"/>
      </p:cViewPr>
      <p:guideLst>
        <p:guide orient="horz" pos="1620"/>
        <p:guide pos="2880"/>
      </p:guideLst>
    </p:cSldViewPr>
  </p:slideViewPr>
  <p:notesTextViewPr>
    <p:cViewPr>
      <p:scale>
        <a:sx n="100" d="100"/>
        <a:sy n="100" d="100"/>
      </p:scale>
      <p:origin x="0" y="0"/>
    </p:cViewPr>
  </p:notesTextViewPr>
  <p:sorterViewPr>
    <p:cViewPr>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C35B7D2-56B7-F142-B4ED-F0E316D6A255}" type="datetimeFigureOut">
              <a:rPr lang="en-US" smtClean="0"/>
              <a:t>6/23/20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07C5C89-E721-A947-A023-DDBBD68A9A78}" type="slidenum">
              <a:rPr lang="en-US" smtClean="0"/>
              <a:t>‹#›</a:t>
            </a:fld>
            <a:endParaRPr lang="en-US"/>
          </a:p>
        </p:txBody>
      </p:sp>
    </p:spTree>
    <p:extLst>
      <p:ext uri="{BB962C8B-B14F-4D97-AF65-F5344CB8AC3E}">
        <p14:creationId xmlns:p14="http://schemas.microsoft.com/office/powerpoint/2010/main" val="22672991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TextBox 8"/>
          <p:cNvSpPr txBox="1">
            <a:spLocks noChangeArrowheads="1"/>
          </p:cNvSpPr>
          <p:nvPr userDrawn="1"/>
        </p:nvSpPr>
        <p:spPr bwMode="auto">
          <a:xfrm>
            <a:off x="1500188" y="4630738"/>
            <a:ext cx="7661275"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defTabSz="457200" fontAlgn="base">
              <a:spcBef>
                <a:spcPct val="0"/>
              </a:spcBef>
              <a:spcAft>
                <a:spcPct val="0"/>
              </a:spcAft>
              <a:defRPr>
                <a:solidFill>
                  <a:schemeClr val="tx1"/>
                </a:solidFill>
                <a:latin typeface="Arial" charset="0"/>
                <a:ea typeface="ＭＳ Ｐゴシック" charset="-128"/>
              </a:defRPr>
            </a:lvl6pPr>
            <a:lvl7pPr marL="2971800" indent="-228600" defTabSz="457200" fontAlgn="base">
              <a:spcBef>
                <a:spcPct val="0"/>
              </a:spcBef>
              <a:spcAft>
                <a:spcPct val="0"/>
              </a:spcAft>
              <a:defRPr>
                <a:solidFill>
                  <a:schemeClr val="tx1"/>
                </a:solidFill>
                <a:latin typeface="Arial" charset="0"/>
                <a:ea typeface="ＭＳ Ｐゴシック" charset="-128"/>
              </a:defRPr>
            </a:lvl7pPr>
            <a:lvl8pPr marL="3429000" indent="-228600" defTabSz="457200" fontAlgn="base">
              <a:spcBef>
                <a:spcPct val="0"/>
              </a:spcBef>
              <a:spcAft>
                <a:spcPct val="0"/>
              </a:spcAft>
              <a:defRPr>
                <a:solidFill>
                  <a:schemeClr val="tx1"/>
                </a:solidFill>
                <a:latin typeface="Arial" charset="0"/>
                <a:ea typeface="ＭＳ Ｐゴシック" charset="-128"/>
              </a:defRPr>
            </a:lvl8pPr>
            <a:lvl9pPr marL="3886200" indent="-228600" defTabSz="457200" fontAlgn="base">
              <a:spcBef>
                <a:spcPct val="0"/>
              </a:spcBef>
              <a:spcAft>
                <a:spcPct val="0"/>
              </a:spcAft>
              <a:defRPr>
                <a:solidFill>
                  <a:schemeClr val="tx1"/>
                </a:solidFill>
                <a:latin typeface="Arial" charset="0"/>
                <a:ea typeface="ＭＳ Ｐゴシック" charset="-128"/>
              </a:defRPr>
            </a:lvl9pPr>
          </a:lstStyle>
          <a:p>
            <a:pPr algn="ctr"/>
            <a:r>
              <a:rPr lang="en-US" altLang="en-US" sz="1200">
                <a:solidFill>
                  <a:srgbClr val="10253F"/>
                </a:solidFill>
              </a:rPr>
              <a:t>OSBA leads the way to educational excellence by serving Ohio’s public school board members </a:t>
            </a:r>
          </a:p>
          <a:p>
            <a:pPr algn="ctr"/>
            <a:r>
              <a:rPr lang="en-US" altLang="en-US" sz="1200">
                <a:solidFill>
                  <a:srgbClr val="10253F"/>
                </a:solidFill>
              </a:rPr>
              <a:t>and the diverse districts they represent through superior service, unwavering advocacy and creative solutions.</a:t>
            </a:r>
          </a:p>
        </p:txBody>
      </p:sp>
      <p:sp>
        <p:nvSpPr>
          <p:cNvPr id="2" name="Title 1"/>
          <p:cNvSpPr>
            <a:spLocks noGrp="1"/>
          </p:cNvSpPr>
          <p:nvPr>
            <p:ph type="ctrTitle"/>
          </p:nvPr>
        </p:nvSpPr>
        <p:spPr>
          <a:xfrm>
            <a:off x="1612347" y="1183621"/>
            <a:ext cx="7427893" cy="1102519"/>
          </a:xfrm>
        </p:spPr>
        <p:txBody>
          <a:bodyPr/>
          <a:lstStyle/>
          <a:p>
            <a:r>
              <a:rPr lang="en-US"/>
              <a:t>Click to edit Master title style</a:t>
            </a:r>
            <a:endParaRPr lang="en-US" dirty="0"/>
          </a:p>
        </p:txBody>
      </p:sp>
      <p:sp>
        <p:nvSpPr>
          <p:cNvPr id="3" name="Subtitle 2"/>
          <p:cNvSpPr>
            <a:spLocks noGrp="1"/>
          </p:cNvSpPr>
          <p:nvPr>
            <p:ph type="subTitle" idx="1"/>
          </p:nvPr>
        </p:nvSpPr>
        <p:spPr>
          <a:xfrm>
            <a:off x="2103975" y="2768536"/>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Date Placeholder 3"/>
          <p:cNvSpPr>
            <a:spLocks noGrp="1"/>
          </p:cNvSpPr>
          <p:nvPr>
            <p:ph type="dt" sz="half" idx="10"/>
          </p:nvPr>
        </p:nvSpPr>
        <p:spPr>
          <a:xfrm>
            <a:off x="1612900" y="84138"/>
            <a:ext cx="2044700" cy="273050"/>
          </a:xfrm>
        </p:spPr>
        <p:txBody>
          <a:bodyPr/>
          <a:lstStyle>
            <a:lvl1pPr>
              <a:defRPr/>
            </a:lvl1pPr>
          </a:lstStyle>
          <a:p>
            <a:fld id="{8DE87784-98D1-6B4F-8124-93E7FACA1311}" type="datetimeFigureOut">
              <a:rPr lang="en-US" altLang="en-US"/>
              <a:pPr/>
              <a:t>6/23/20</a:t>
            </a:fld>
            <a:endParaRPr lang="en-US" altLang="en-US"/>
          </a:p>
        </p:txBody>
      </p:sp>
      <p:sp>
        <p:nvSpPr>
          <p:cNvPr id="6" name="Footer Placeholder 4"/>
          <p:cNvSpPr>
            <a:spLocks noGrp="1"/>
          </p:cNvSpPr>
          <p:nvPr>
            <p:ph type="ftr" sz="quarter" idx="11"/>
          </p:nvPr>
        </p:nvSpPr>
        <p:spPr>
          <a:xfrm>
            <a:off x="3838575" y="84138"/>
            <a:ext cx="2895600" cy="273050"/>
          </a:xfrm>
        </p:spPr>
        <p:txBody>
          <a:bodyPr/>
          <a:lstStyle>
            <a:lvl1pPr>
              <a:defRPr/>
            </a:lvl1pPr>
          </a:lstStyle>
          <a:p>
            <a:pPr>
              <a:defRPr/>
            </a:pPr>
            <a:endParaRPr lang="en-US"/>
          </a:p>
        </p:txBody>
      </p:sp>
      <p:sp>
        <p:nvSpPr>
          <p:cNvPr id="7" name="Slide Number Placeholder 5"/>
          <p:cNvSpPr>
            <a:spLocks noGrp="1"/>
          </p:cNvSpPr>
          <p:nvPr>
            <p:ph type="sldNum" sz="quarter" idx="12"/>
          </p:nvPr>
        </p:nvSpPr>
        <p:spPr>
          <a:xfrm>
            <a:off x="6907213" y="84138"/>
            <a:ext cx="2133600" cy="273050"/>
          </a:xfrm>
        </p:spPr>
        <p:txBody>
          <a:bodyPr/>
          <a:lstStyle>
            <a:lvl1pPr>
              <a:defRPr/>
            </a:lvl1pPr>
          </a:lstStyle>
          <a:p>
            <a:fld id="{9F381C4B-62CC-4544-AB17-33FADB1BB32A}" type="slidenum">
              <a:rPr lang="en-US" altLang="en-US"/>
              <a:pPr/>
              <a:t>‹#›</a:t>
            </a:fld>
            <a:endParaRPr lang="en-US" altLang="en-US"/>
          </a:p>
        </p:txBody>
      </p:sp>
    </p:spTree>
    <p:extLst>
      <p:ext uri="{BB962C8B-B14F-4D97-AF65-F5344CB8AC3E}">
        <p14:creationId xmlns:p14="http://schemas.microsoft.com/office/powerpoint/2010/main" val="20944277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C1118CD7-E765-FA40-8AE4-EA9003F79E06}" type="datetimeFigureOut">
              <a:rPr lang="en-US" altLang="en-US"/>
              <a:pPr/>
              <a:t>6/23/20</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C1122160-F355-3A4E-A2D6-2856BAF31B33}" type="slidenum">
              <a:rPr lang="en-US" altLang="en-US"/>
              <a:pPr/>
              <a:t>‹#›</a:t>
            </a:fld>
            <a:endParaRPr lang="en-US" altLang="en-US"/>
          </a:p>
        </p:txBody>
      </p:sp>
    </p:spTree>
    <p:extLst>
      <p:ext uri="{BB962C8B-B14F-4D97-AF65-F5344CB8AC3E}">
        <p14:creationId xmlns:p14="http://schemas.microsoft.com/office/powerpoint/2010/main" val="6954825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6600" y="205979"/>
            <a:ext cx="2057400" cy="4388644"/>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568174" y="205979"/>
            <a:ext cx="5518426" cy="438864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245DC3C7-3D7B-154A-90F6-82672F4D1F3D}" type="datetimeFigureOut">
              <a:rPr lang="en-US" altLang="en-US"/>
              <a:pPr/>
              <a:t>6/23/20</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1704ABEE-84DF-4D41-B9F2-7CB094F63850}" type="slidenum">
              <a:rPr lang="en-US" altLang="en-US"/>
              <a:pPr/>
              <a:t>‹#›</a:t>
            </a:fld>
            <a:endParaRPr lang="en-US" altLang="en-US"/>
          </a:p>
        </p:txBody>
      </p:sp>
    </p:spTree>
    <p:extLst>
      <p:ext uri="{BB962C8B-B14F-4D97-AF65-F5344CB8AC3E}">
        <p14:creationId xmlns:p14="http://schemas.microsoft.com/office/powerpoint/2010/main" val="2224499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Logo White Background">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457739" y="-1"/>
            <a:ext cx="7686262" cy="1200152"/>
          </a:xfrm>
          <a:prstGeom prst="rect">
            <a:avLst/>
          </a:prstGeom>
        </p:spPr>
        <p:txBody>
          <a:bodyPr rtlCol="0">
            <a:normAutofit/>
          </a:bodyPr>
          <a:lstStyle/>
          <a:p>
            <a:r>
              <a:rPr lang="en-US"/>
              <a:t>Click to edit Master title style</a:t>
            </a:r>
            <a:endParaRPr lang="en-US" dirty="0"/>
          </a:p>
        </p:txBody>
      </p:sp>
      <p:sp>
        <p:nvSpPr>
          <p:cNvPr id="3" name="Text Placeholder 2"/>
          <p:cNvSpPr>
            <a:spLocks noGrp="1"/>
          </p:cNvSpPr>
          <p:nvPr>
            <p:ph idx="1"/>
          </p:nvPr>
        </p:nvSpPr>
        <p:spPr>
          <a:xfrm>
            <a:off x="1457738" y="1200151"/>
            <a:ext cx="7589329" cy="3660134"/>
          </a:xfrm>
          <a:prstGeom prst="rect">
            <a:avLst/>
          </a:prstGeom>
        </p:spPr>
        <p:txBody>
          <a:bodyPr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642367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Final Slide">
    <p:spTree>
      <p:nvGrpSpPr>
        <p:cNvPr id="1" name=""/>
        <p:cNvGrpSpPr/>
        <p:nvPr/>
      </p:nvGrpSpPr>
      <p:grpSpPr>
        <a:xfrm>
          <a:off x="0" y="0"/>
          <a:ext cx="0" cy="0"/>
          <a:chOff x="0" y="0"/>
          <a:chExt cx="0" cy="0"/>
        </a:xfrm>
      </p:grpSpPr>
      <p:pic>
        <p:nvPicPr>
          <p:cNvPr id="3" name="Picture 8" descr="like_us_on_facebook.jp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873250" y="1673225"/>
            <a:ext cx="3341688" cy="1273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9" descr="twitter-logo_5.jpg"/>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788025" y="1246188"/>
            <a:ext cx="2924175" cy="1700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le 1"/>
          <p:cNvSpPr txBox="1">
            <a:spLocks/>
          </p:cNvSpPr>
          <p:nvPr userDrawn="1"/>
        </p:nvSpPr>
        <p:spPr>
          <a:xfrm>
            <a:off x="1633538" y="2814638"/>
            <a:ext cx="2924175" cy="985837"/>
          </a:xfrm>
          <a:prstGeom prst="rect">
            <a:avLst/>
          </a:prstGeom>
        </p:spPr>
        <p:txBody>
          <a:bodyPr anchor="ctr">
            <a:normAutofit/>
          </a:bodyPr>
          <a:lstStyle>
            <a:lvl1pPr algn="ctr" defTabSz="457200" rtl="0" eaLnBrk="1" latinLnBrk="0" hangingPunct="1">
              <a:spcBef>
                <a:spcPct val="0"/>
              </a:spcBef>
              <a:buNone/>
              <a:defRPr sz="4400" kern="1200">
                <a:solidFill>
                  <a:schemeClr val="tx2">
                    <a:lumMod val="50000"/>
                  </a:schemeClr>
                </a:solidFill>
                <a:latin typeface="+mj-lt"/>
                <a:ea typeface="+mj-ea"/>
                <a:cs typeface="+mj-cs"/>
              </a:defRPr>
            </a:lvl1pPr>
          </a:lstStyle>
          <a:p>
            <a:pPr fontAlgn="auto">
              <a:spcAft>
                <a:spcPts val="0"/>
              </a:spcAft>
              <a:defRPr/>
            </a:pPr>
            <a:endParaRPr lang="en-US" dirty="0"/>
          </a:p>
        </p:txBody>
      </p:sp>
      <p:sp>
        <p:nvSpPr>
          <p:cNvPr id="6" name="Title 1"/>
          <p:cNvSpPr txBox="1">
            <a:spLocks/>
          </p:cNvSpPr>
          <p:nvPr userDrawn="1"/>
        </p:nvSpPr>
        <p:spPr>
          <a:xfrm>
            <a:off x="1546225" y="2946400"/>
            <a:ext cx="3914775" cy="311150"/>
          </a:xfrm>
          <a:prstGeom prst="rect">
            <a:avLst/>
          </a:prstGeom>
        </p:spPr>
        <p:txBody>
          <a:bodyPr anchor="ctr">
            <a:normAutofit fontScale="40000" lnSpcReduction="20000"/>
          </a:bodyPr>
          <a:lstStyle>
            <a:lvl1pPr algn="ctr" defTabSz="457200" rtl="0" eaLnBrk="1" latinLnBrk="0" hangingPunct="1">
              <a:spcBef>
                <a:spcPct val="0"/>
              </a:spcBef>
              <a:buNone/>
              <a:defRPr sz="4400" kern="1200">
                <a:solidFill>
                  <a:schemeClr val="tx2">
                    <a:lumMod val="50000"/>
                  </a:schemeClr>
                </a:solidFill>
                <a:latin typeface="+mj-lt"/>
                <a:ea typeface="+mj-ea"/>
                <a:cs typeface="+mj-cs"/>
              </a:defRPr>
            </a:lvl1pPr>
          </a:lstStyle>
          <a:p>
            <a:pPr fontAlgn="auto">
              <a:spcAft>
                <a:spcPts val="0"/>
              </a:spcAft>
              <a:defRPr/>
            </a:pPr>
            <a:r>
              <a:rPr lang="en-US" dirty="0"/>
              <a:t>Ohio School Boards Association</a:t>
            </a:r>
          </a:p>
        </p:txBody>
      </p:sp>
      <p:sp>
        <p:nvSpPr>
          <p:cNvPr id="7" name="Title 1"/>
          <p:cNvSpPr txBox="1">
            <a:spLocks/>
          </p:cNvSpPr>
          <p:nvPr userDrawn="1"/>
        </p:nvSpPr>
        <p:spPr>
          <a:xfrm>
            <a:off x="5621338" y="2946400"/>
            <a:ext cx="3257550" cy="292100"/>
          </a:xfrm>
          <a:prstGeom prst="rect">
            <a:avLst/>
          </a:prstGeom>
        </p:spPr>
        <p:txBody>
          <a:bodyPr anchor="ctr">
            <a:normAutofit fontScale="32500" lnSpcReduction="20000"/>
          </a:bodyPr>
          <a:lstStyle>
            <a:lvl1pPr algn="ctr" defTabSz="457200" rtl="0" eaLnBrk="1" latinLnBrk="0" hangingPunct="1">
              <a:spcBef>
                <a:spcPct val="0"/>
              </a:spcBef>
              <a:buNone/>
              <a:defRPr sz="4400" kern="1200">
                <a:solidFill>
                  <a:schemeClr val="tx2">
                    <a:lumMod val="50000"/>
                  </a:schemeClr>
                </a:solidFill>
                <a:latin typeface="+mj-lt"/>
                <a:ea typeface="+mj-ea"/>
                <a:cs typeface="+mj-cs"/>
              </a:defRPr>
            </a:lvl1pPr>
          </a:lstStyle>
          <a:p>
            <a:pPr fontAlgn="auto">
              <a:spcAft>
                <a:spcPts val="0"/>
              </a:spcAft>
              <a:defRPr/>
            </a:pPr>
            <a:r>
              <a:rPr lang="en-US" dirty="0"/>
              <a:t>@OHschoolboards</a:t>
            </a:r>
          </a:p>
        </p:txBody>
      </p:sp>
      <p:sp>
        <p:nvSpPr>
          <p:cNvPr id="8" name="Title 1"/>
          <p:cNvSpPr txBox="1">
            <a:spLocks/>
          </p:cNvSpPr>
          <p:nvPr userDrawn="1"/>
        </p:nvSpPr>
        <p:spPr>
          <a:xfrm>
            <a:off x="1414463" y="3800475"/>
            <a:ext cx="7729537" cy="933450"/>
          </a:xfrm>
          <a:prstGeom prst="rect">
            <a:avLst/>
          </a:prstGeom>
        </p:spPr>
        <p:txBody>
          <a:bodyPr anchor="ctr">
            <a:normAutofit fontScale="77500" lnSpcReduction="20000"/>
          </a:bodyPr>
          <a:lstStyle>
            <a:lvl1pPr algn="ctr" defTabSz="457200" rtl="0" eaLnBrk="1" latinLnBrk="0" hangingPunct="1">
              <a:spcBef>
                <a:spcPct val="0"/>
              </a:spcBef>
              <a:buNone/>
              <a:defRPr sz="4400" kern="1200">
                <a:solidFill>
                  <a:schemeClr val="tx2">
                    <a:lumMod val="50000"/>
                  </a:schemeClr>
                </a:solidFill>
                <a:latin typeface="+mj-lt"/>
                <a:ea typeface="+mj-ea"/>
                <a:cs typeface="+mj-cs"/>
              </a:defRPr>
            </a:lvl1pPr>
          </a:lstStyle>
          <a:p>
            <a:pPr fontAlgn="auto">
              <a:spcAft>
                <a:spcPts val="0"/>
              </a:spcAft>
              <a:defRPr/>
            </a:pPr>
            <a:r>
              <a:rPr lang="en-US" dirty="0"/>
              <a:t>Visit our website at:</a:t>
            </a:r>
          </a:p>
          <a:p>
            <a:pPr fontAlgn="auto">
              <a:spcAft>
                <a:spcPts val="0"/>
              </a:spcAft>
              <a:defRPr/>
            </a:pPr>
            <a:r>
              <a:rPr lang="en-US" dirty="0"/>
              <a:t>www.ohioschoolboards.org</a:t>
            </a:r>
          </a:p>
        </p:txBody>
      </p:sp>
      <p:sp>
        <p:nvSpPr>
          <p:cNvPr id="2" name="Title 1"/>
          <p:cNvSpPr>
            <a:spLocks noGrp="1"/>
          </p:cNvSpPr>
          <p:nvPr>
            <p:ph type="title"/>
          </p:nvPr>
        </p:nvSpPr>
        <p:spPr/>
        <p:txBody>
          <a:bodyPr/>
          <a:lstStyle/>
          <a:p>
            <a:r>
              <a:rPr lang="en-US"/>
              <a:t>Click to edit Master title style</a:t>
            </a:r>
            <a:endParaRPr lang="en-US" dirty="0"/>
          </a:p>
        </p:txBody>
      </p:sp>
      <p:sp>
        <p:nvSpPr>
          <p:cNvPr id="9" name="Date Placeholder 2"/>
          <p:cNvSpPr>
            <a:spLocks noGrp="1"/>
          </p:cNvSpPr>
          <p:nvPr>
            <p:ph type="dt" sz="half" idx="10"/>
          </p:nvPr>
        </p:nvSpPr>
        <p:spPr/>
        <p:txBody>
          <a:bodyPr/>
          <a:lstStyle>
            <a:lvl1pPr>
              <a:defRPr/>
            </a:lvl1pPr>
          </a:lstStyle>
          <a:p>
            <a:fld id="{1E0DE196-3A86-9A45-ADA9-ADB56DD3628F}" type="datetimeFigureOut">
              <a:rPr lang="en-US" altLang="en-US"/>
              <a:pPr/>
              <a:t>6/23/20</a:t>
            </a:fld>
            <a:endParaRPr lang="en-US" altLang="en-US"/>
          </a:p>
        </p:txBody>
      </p:sp>
      <p:sp>
        <p:nvSpPr>
          <p:cNvPr id="10" name="Footer Placeholder 3"/>
          <p:cNvSpPr>
            <a:spLocks noGrp="1"/>
          </p:cNvSpPr>
          <p:nvPr>
            <p:ph type="ftr" sz="quarter" idx="11"/>
          </p:nvPr>
        </p:nvSpPr>
        <p:spPr/>
        <p:txBody>
          <a:bodyPr/>
          <a:lstStyle>
            <a:lvl1pPr>
              <a:defRPr/>
            </a:lvl1pPr>
          </a:lstStyle>
          <a:p>
            <a:pPr>
              <a:defRPr/>
            </a:pPr>
            <a:endParaRPr lang="en-US"/>
          </a:p>
        </p:txBody>
      </p:sp>
      <p:sp>
        <p:nvSpPr>
          <p:cNvPr id="11" name="Slide Number Placeholder 4"/>
          <p:cNvSpPr>
            <a:spLocks noGrp="1"/>
          </p:cNvSpPr>
          <p:nvPr>
            <p:ph type="sldNum" sz="quarter" idx="12"/>
          </p:nvPr>
        </p:nvSpPr>
        <p:spPr/>
        <p:txBody>
          <a:bodyPr/>
          <a:lstStyle>
            <a:lvl1pPr>
              <a:defRPr/>
            </a:lvl1pPr>
          </a:lstStyle>
          <a:p>
            <a:fld id="{5603AC0B-75D3-944B-A146-CDB5B5A5FEFC}" type="slidenum">
              <a:rPr lang="en-US" altLang="en-US"/>
              <a:pPr/>
              <a:t>‹#›</a:t>
            </a:fld>
            <a:endParaRPr lang="en-US" altLang="en-US"/>
          </a:p>
        </p:txBody>
      </p:sp>
    </p:spTree>
    <p:extLst>
      <p:ext uri="{BB962C8B-B14F-4D97-AF65-F5344CB8AC3E}">
        <p14:creationId xmlns:p14="http://schemas.microsoft.com/office/powerpoint/2010/main" val="159098915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508001" y="457200"/>
            <a:ext cx="6447501" cy="2552700"/>
          </a:xfrm>
        </p:spPr>
        <p:txBody>
          <a:bodyPr anchor="ctr">
            <a:normAutofit/>
          </a:bodyPr>
          <a:lstStyle>
            <a:lvl1pPr algn="l">
              <a:defRPr sz="3300" b="0" cap="none"/>
            </a:lvl1pPr>
          </a:lstStyle>
          <a:p>
            <a:r>
              <a:rPr lang="en-US"/>
              <a:t>Click to edit Master title style</a:t>
            </a:r>
            <a:endParaRPr lang="en-US" dirty="0"/>
          </a:p>
        </p:txBody>
      </p:sp>
      <p:sp>
        <p:nvSpPr>
          <p:cNvPr id="3" name="Text Placeholder 2"/>
          <p:cNvSpPr>
            <a:spLocks noGrp="1"/>
          </p:cNvSpPr>
          <p:nvPr>
            <p:ph type="body" idx="1"/>
          </p:nvPr>
        </p:nvSpPr>
        <p:spPr>
          <a:xfrm>
            <a:off x="508001" y="3352800"/>
            <a:ext cx="6447501" cy="1178222"/>
          </a:xfrm>
        </p:spPr>
        <p:txBody>
          <a:bodyPr anchor="ctr">
            <a:normAutofit/>
          </a:bodyPr>
          <a:lstStyle>
            <a:lvl1pPr marL="0" indent="0" algn="l">
              <a:buNone/>
              <a:defRPr sz="135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6/23/20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2565178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lvl1pPr>
              <a:defRPr/>
            </a:lvl1pPr>
          </a:lstStyle>
          <a:p>
            <a:fld id="{3A0B3713-2651-FD4B-97B8-A318D5B39A3B}" type="datetimeFigureOut">
              <a:rPr lang="en-US" altLang="en-US"/>
              <a:pPr/>
              <a:t>6/23/20</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4D022795-9C49-E449-8780-DC053566DE4D}" type="slidenum">
              <a:rPr lang="en-US" altLang="en-US"/>
              <a:pPr/>
              <a:t>‹#›</a:t>
            </a:fld>
            <a:endParaRPr lang="en-US" altLang="en-US"/>
          </a:p>
        </p:txBody>
      </p:sp>
    </p:spTree>
    <p:extLst>
      <p:ext uri="{BB962C8B-B14F-4D97-AF65-F5344CB8AC3E}">
        <p14:creationId xmlns:p14="http://schemas.microsoft.com/office/powerpoint/2010/main" val="3548755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557129" y="3305175"/>
            <a:ext cx="7477036" cy="1021556"/>
          </a:xfrm>
        </p:spPr>
        <p:txBody>
          <a:bodyPr anchor="t"/>
          <a:lstStyle>
            <a:lvl1pPr algn="l">
              <a:defRPr sz="4000" b="1" cap="all"/>
            </a:lvl1pPr>
          </a:lstStyle>
          <a:p>
            <a:r>
              <a:rPr lang="en-US"/>
              <a:t>Click to edit Master title style</a:t>
            </a:r>
            <a:endParaRPr lang="en-US" dirty="0"/>
          </a:p>
        </p:txBody>
      </p:sp>
      <p:sp>
        <p:nvSpPr>
          <p:cNvPr id="3" name="Text Placeholder 2"/>
          <p:cNvSpPr>
            <a:spLocks noGrp="1"/>
          </p:cNvSpPr>
          <p:nvPr>
            <p:ph type="body" idx="1"/>
          </p:nvPr>
        </p:nvSpPr>
        <p:spPr>
          <a:xfrm>
            <a:off x="1557129" y="2180035"/>
            <a:ext cx="7477035"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lvl1pPr>
              <a:defRPr/>
            </a:lvl1pPr>
          </a:lstStyle>
          <a:p>
            <a:fld id="{BE204F20-F374-3942-B2A0-5EBFCBC54AEB}" type="datetimeFigureOut">
              <a:rPr lang="en-US" altLang="en-US"/>
              <a:pPr/>
              <a:t>6/23/20</a:t>
            </a:fld>
            <a:endParaRPr lang="en-US" alt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391B41EF-7EF7-7742-B31D-81C5B9C174DC}" type="slidenum">
              <a:rPr lang="en-US" altLang="en-US"/>
              <a:pPr/>
              <a:t>‹#›</a:t>
            </a:fld>
            <a:endParaRPr lang="en-US" altLang="en-US"/>
          </a:p>
        </p:txBody>
      </p:sp>
    </p:spTree>
    <p:extLst>
      <p:ext uri="{BB962C8B-B14F-4D97-AF65-F5344CB8AC3E}">
        <p14:creationId xmlns:p14="http://schemas.microsoft.com/office/powerpoint/2010/main" val="8317349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46087" y="1200151"/>
            <a:ext cx="3657379" cy="339447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322957" y="1200150"/>
            <a:ext cx="3821041"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p:cNvSpPr>
            <a:spLocks noGrp="1"/>
          </p:cNvSpPr>
          <p:nvPr>
            <p:ph type="dt" sz="half" idx="10"/>
          </p:nvPr>
        </p:nvSpPr>
        <p:spPr/>
        <p:txBody>
          <a:bodyPr/>
          <a:lstStyle>
            <a:lvl1pPr>
              <a:defRPr/>
            </a:lvl1pPr>
          </a:lstStyle>
          <a:p>
            <a:fld id="{A5A1C77B-BE0D-9346-80B3-22793CA4DB9A}" type="datetimeFigureOut">
              <a:rPr lang="en-US" altLang="en-US"/>
              <a:pPr/>
              <a:t>6/23/20</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87F5E560-2965-DD4D-9048-DA2428053EBA}" type="slidenum">
              <a:rPr lang="en-US" altLang="en-US"/>
              <a:pPr/>
              <a:t>‹#›</a:t>
            </a:fld>
            <a:endParaRPr lang="en-US" altLang="en-US"/>
          </a:p>
        </p:txBody>
      </p:sp>
    </p:spTree>
    <p:extLst>
      <p:ext uri="{BB962C8B-B14F-4D97-AF65-F5344CB8AC3E}">
        <p14:creationId xmlns:p14="http://schemas.microsoft.com/office/powerpoint/2010/main" val="9977421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546086" y="1151335"/>
            <a:ext cx="3646144"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546086" y="1631156"/>
            <a:ext cx="3646143"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345043" y="1151335"/>
            <a:ext cx="3798956"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345043" y="1631156"/>
            <a:ext cx="3798956"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fld id="{055CC03F-FA2E-4A42-9F36-222382900BB3}" type="datetimeFigureOut">
              <a:rPr lang="en-US" altLang="en-US"/>
              <a:pPr/>
              <a:t>6/23/20</a:t>
            </a:fld>
            <a:endParaRPr lang="en-US" alt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9C0465CC-E765-DD4E-9116-CDBD15069C23}" type="slidenum">
              <a:rPr lang="en-US" altLang="en-US"/>
              <a:pPr/>
              <a:t>‹#›</a:t>
            </a:fld>
            <a:endParaRPr lang="en-US" altLang="en-US"/>
          </a:p>
        </p:txBody>
      </p:sp>
    </p:spTree>
    <p:extLst>
      <p:ext uri="{BB962C8B-B14F-4D97-AF65-F5344CB8AC3E}">
        <p14:creationId xmlns:p14="http://schemas.microsoft.com/office/powerpoint/2010/main" val="14994446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fld id="{D5967758-CDF0-B445-BE6A-F457C947CE71}" type="datetimeFigureOut">
              <a:rPr lang="en-US" altLang="en-US"/>
              <a:pPr/>
              <a:t>6/23/20</a:t>
            </a:fld>
            <a:endParaRPr lang="en-US" alt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293EE496-9870-E948-8AD9-5EC99347AE7E}" type="slidenum">
              <a:rPr lang="en-US" altLang="en-US"/>
              <a:pPr/>
              <a:t>‹#›</a:t>
            </a:fld>
            <a:endParaRPr lang="en-US" altLang="en-US"/>
          </a:p>
        </p:txBody>
      </p:sp>
    </p:spTree>
    <p:extLst>
      <p:ext uri="{BB962C8B-B14F-4D97-AF65-F5344CB8AC3E}">
        <p14:creationId xmlns:p14="http://schemas.microsoft.com/office/powerpoint/2010/main" val="4455173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9A42B4F2-299E-AE4C-802E-126AE84E42CB}" type="datetimeFigureOut">
              <a:rPr lang="en-US" altLang="en-US"/>
              <a:pPr/>
              <a:t>6/23/20</a:t>
            </a:fld>
            <a:endParaRPr lang="en-US" alt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3"/>
          <p:cNvSpPr>
            <a:spLocks noGrp="1"/>
          </p:cNvSpPr>
          <p:nvPr>
            <p:ph type="sldNum" sz="quarter" idx="12"/>
          </p:nvPr>
        </p:nvSpPr>
        <p:spPr/>
        <p:txBody>
          <a:bodyPr/>
          <a:lstStyle>
            <a:lvl1pPr>
              <a:defRPr/>
            </a:lvl1pPr>
          </a:lstStyle>
          <a:p>
            <a:fld id="{6A8DA840-1563-414E-B5ED-99C833A0E3B2}" type="slidenum">
              <a:rPr lang="en-US" altLang="en-US"/>
              <a:pPr/>
              <a:t>‹#›</a:t>
            </a:fld>
            <a:endParaRPr lang="en-US" altLang="en-US"/>
          </a:p>
        </p:txBody>
      </p:sp>
    </p:spTree>
    <p:extLst>
      <p:ext uri="{BB962C8B-B14F-4D97-AF65-F5344CB8AC3E}">
        <p14:creationId xmlns:p14="http://schemas.microsoft.com/office/powerpoint/2010/main" val="16424001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46087" y="204787"/>
            <a:ext cx="2805043" cy="883119"/>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351130" y="204787"/>
            <a:ext cx="4792870" cy="438983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546087" y="1087907"/>
            <a:ext cx="280504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3"/>
          <p:cNvSpPr>
            <a:spLocks noGrp="1"/>
          </p:cNvSpPr>
          <p:nvPr>
            <p:ph type="dt" sz="half" idx="10"/>
          </p:nvPr>
        </p:nvSpPr>
        <p:spPr/>
        <p:txBody>
          <a:bodyPr/>
          <a:lstStyle>
            <a:lvl1pPr>
              <a:defRPr/>
            </a:lvl1pPr>
          </a:lstStyle>
          <a:p>
            <a:fld id="{214D6D8B-012C-FA4E-AC1D-A7EB58041289}" type="datetimeFigureOut">
              <a:rPr lang="en-US" altLang="en-US"/>
              <a:pPr/>
              <a:t>6/23/20</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A9B99E6B-1632-DC47-8FDE-1663EA149D18}" type="slidenum">
              <a:rPr lang="en-US" altLang="en-US"/>
              <a:pPr/>
              <a:t>‹#›</a:t>
            </a:fld>
            <a:endParaRPr lang="en-US" altLang="en-US"/>
          </a:p>
        </p:txBody>
      </p:sp>
    </p:spTree>
    <p:extLst>
      <p:ext uri="{BB962C8B-B14F-4D97-AF65-F5344CB8AC3E}">
        <p14:creationId xmlns:p14="http://schemas.microsoft.com/office/powerpoint/2010/main" val="16822088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99172" y="3621688"/>
            <a:ext cx="5486400" cy="425054"/>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99172" y="480819"/>
            <a:ext cx="5486400" cy="30861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2399172" y="4046741"/>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3"/>
          <p:cNvSpPr>
            <a:spLocks noGrp="1"/>
          </p:cNvSpPr>
          <p:nvPr>
            <p:ph type="dt" sz="half" idx="10"/>
          </p:nvPr>
        </p:nvSpPr>
        <p:spPr/>
        <p:txBody>
          <a:bodyPr/>
          <a:lstStyle>
            <a:lvl1pPr>
              <a:defRPr/>
            </a:lvl1pPr>
          </a:lstStyle>
          <a:p>
            <a:fld id="{8D57B410-3CFB-3849-BA0F-5A09B2A95818}" type="datetimeFigureOut">
              <a:rPr lang="en-US" altLang="en-US"/>
              <a:pPr/>
              <a:t>6/23/20</a:t>
            </a:fld>
            <a:endParaRPr lang="en-US" alt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AF4A6D77-BFBB-1842-9193-84D8699D1EF2}" type="slidenum">
              <a:rPr lang="en-US" altLang="en-US"/>
              <a:pPr/>
              <a:t>‹#›</a:t>
            </a:fld>
            <a:endParaRPr lang="en-US" altLang="en-US"/>
          </a:p>
        </p:txBody>
      </p:sp>
    </p:spTree>
    <p:extLst>
      <p:ext uri="{BB962C8B-B14F-4D97-AF65-F5344CB8AC3E}">
        <p14:creationId xmlns:p14="http://schemas.microsoft.com/office/powerpoint/2010/main" val="12619291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6"/>
          <a:srcRect/>
          <a:stretch>
            <a:fillRect/>
          </a:stretch>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1546225" y="0"/>
            <a:ext cx="7597775"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1546225" y="1200150"/>
            <a:ext cx="7500938" cy="367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US" altLang="en-US" dirty="0"/>
          </a:p>
        </p:txBody>
      </p:sp>
      <p:sp>
        <p:nvSpPr>
          <p:cNvPr id="4" name="Date Placeholder 3"/>
          <p:cNvSpPr>
            <a:spLocks noGrp="1"/>
          </p:cNvSpPr>
          <p:nvPr>
            <p:ph type="dt" sz="half" idx="2"/>
          </p:nvPr>
        </p:nvSpPr>
        <p:spPr>
          <a:xfrm>
            <a:off x="1760538" y="4870450"/>
            <a:ext cx="2133600" cy="273050"/>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defRPr>
            </a:lvl1pPr>
          </a:lstStyle>
          <a:p>
            <a:fld id="{46C5301C-F787-F94C-8B40-2CAAA79FF52C}" type="datetimeFigureOut">
              <a:rPr lang="en-US" altLang="en-US"/>
              <a:pPr/>
              <a:t>6/23/20</a:t>
            </a:fld>
            <a:endParaRPr lang="en-US" altLang="en-US"/>
          </a:p>
        </p:txBody>
      </p:sp>
      <p:sp>
        <p:nvSpPr>
          <p:cNvPr id="5" name="Footer Placeholder 4"/>
          <p:cNvSpPr>
            <a:spLocks noGrp="1"/>
          </p:cNvSpPr>
          <p:nvPr>
            <p:ph type="ftr" sz="quarter" idx="3"/>
          </p:nvPr>
        </p:nvSpPr>
        <p:spPr>
          <a:xfrm>
            <a:off x="4152900" y="4870450"/>
            <a:ext cx="2768600" cy="273050"/>
          </a:xfrm>
          <a:prstGeom prst="rect">
            <a:avLst/>
          </a:prstGeom>
        </p:spPr>
        <p:txBody>
          <a:bodyPr vert="horz" lIns="91440" tIns="45720" rIns="91440" bIns="45720" rtlCol="0" anchor="ctr"/>
          <a:lstStyle>
            <a:lvl1pPr algn="ctr" fontAlgn="auto">
              <a:spcBef>
                <a:spcPts val="0"/>
              </a:spcBef>
              <a:spcAft>
                <a:spcPts val="0"/>
              </a:spcAft>
              <a:defRPr sz="1200" dirty="0">
                <a:solidFill>
                  <a:schemeClr val="tx1">
                    <a:tint val="75000"/>
                  </a:schemeClr>
                </a:solidFill>
                <a:latin typeface="+mn-lt"/>
                <a:ea typeface="+mn-ea"/>
              </a:defRPr>
            </a:lvl1pPr>
          </a:lstStyle>
          <a:p>
            <a:pPr>
              <a:defRPr/>
            </a:pPr>
            <a:endParaRPr lang="en-US"/>
          </a:p>
        </p:txBody>
      </p:sp>
      <p:sp>
        <p:nvSpPr>
          <p:cNvPr id="6" name="Slide Number Placeholder 5"/>
          <p:cNvSpPr>
            <a:spLocks noGrp="1"/>
          </p:cNvSpPr>
          <p:nvPr>
            <p:ph type="sldNum" sz="quarter" idx="4"/>
          </p:nvPr>
        </p:nvSpPr>
        <p:spPr>
          <a:xfrm>
            <a:off x="7123113" y="4870450"/>
            <a:ext cx="2020887" cy="273050"/>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DDDBA5E3-B240-7B4D-8558-E56B2033FF6F}" type="slidenum">
              <a:rPr lang="en-US" altLang="en-US"/>
              <a:pPr/>
              <a:t>‹#›</a:t>
            </a:fld>
            <a:endParaRPr lang="en-US" altLang="en-US"/>
          </a:p>
        </p:txBody>
      </p:sp>
      <p:sp>
        <p:nvSpPr>
          <p:cNvPr id="7" name="TextBox 6"/>
          <p:cNvSpPr txBox="1"/>
          <p:nvPr/>
        </p:nvSpPr>
        <p:spPr>
          <a:xfrm>
            <a:off x="0" y="4537075"/>
            <a:ext cx="1546225" cy="553998"/>
          </a:xfrm>
          <a:prstGeom prst="rect">
            <a:avLst/>
          </a:prstGeom>
          <a:noFill/>
        </p:spPr>
        <p:txBody>
          <a:bodyPr>
            <a:spAutoFit/>
          </a:bodyP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defTabSz="457200" fontAlgn="base">
              <a:spcBef>
                <a:spcPct val="0"/>
              </a:spcBef>
              <a:spcAft>
                <a:spcPct val="0"/>
              </a:spcAft>
              <a:defRPr>
                <a:solidFill>
                  <a:schemeClr val="tx1"/>
                </a:solidFill>
                <a:latin typeface="Arial" charset="0"/>
                <a:ea typeface="ＭＳ Ｐゴシック" charset="-128"/>
              </a:defRPr>
            </a:lvl6pPr>
            <a:lvl7pPr marL="2971800" indent="-228600" defTabSz="457200" fontAlgn="base">
              <a:spcBef>
                <a:spcPct val="0"/>
              </a:spcBef>
              <a:spcAft>
                <a:spcPct val="0"/>
              </a:spcAft>
              <a:defRPr>
                <a:solidFill>
                  <a:schemeClr val="tx1"/>
                </a:solidFill>
                <a:latin typeface="Arial" charset="0"/>
                <a:ea typeface="ＭＳ Ｐゴシック" charset="-128"/>
              </a:defRPr>
            </a:lvl7pPr>
            <a:lvl8pPr marL="3429000" indent="-228600" defTabSz="457200" fontAlgn="base">
              <a:spcBef>
                <a:spcPct val="0"/>
              </a:spcBef>
              <a:spcAft>
                <a:spcPct val="0"/>
              </a:spcAft>
              <a:defRPr>
                <a:solidFill>
                  <a:schemeClr val="tx1"/>
                </a:solidFill>
                <a:latin typeface="Arial" charset="0"/>
                <a:ea typeface="ＭＳ Ｐゴシック" charset="-128"/>
              </a:defRPr>
            </a:lvl8pPr>
            <a:lvl9pPr marL="3886200" indent="-228600" defTabSz="457200" fontAlgn="base">
              <a:spcBef>
                <a:spcPct val="0"/>
              </a:spcBef>
              <a:spcAft>
                <a:spcPct val="0"/>
              </a:spcAft>
              <a:defRPr>
                <a:solidFill>
                  <a:schemeClr val="tx1"/>
                </a:solidFill>
                <a:latin typeface="Arial" charset="0"/>
                <a:ea typeface="ＭＳ Ｐゴシック" charset="-128"/>
              </a:defRPr>
            </a:lvl9pPr>
          </a:lstStyle>
          <a:p>
            <a:pPr algn="ctr"/>
            <a:r>
              <a:rPr lang="en-US" altLang="en-US" sz="1000" dirty="0">
                <a:solidFill>
                  <a:srgbClr val="10253F"/>
                </a:solidFill>
              </a:rPr>
              <a:t>©</a:t>
            </a:r>
            <a:r>
              <a:rPr lang="en-US" altLang="en-US" sz="1000" dirty="0"/>
              <a:t> </a:t>
            </a:r>
            <a:r>
              <a:rPr lang="en-US" altLang="en-US" sz="1000" dirty="0">
                <a:solidFill>
                  <a:srgbClr val="10253F"/>
                </a:solidFill>
              </a:rPr>
              <a:t>2020 Ohio School</a:t>
            </a:r>
          </a:p>
          <a:p>
            <a:pPr algn="ctr"/>
            <a:r>
              <a:rPr lang="en-US" altLang="en-US" sz="1000" dirty="0">
                <a:solidFill>
                  <a:srgbClr val="10253F"/>
                </a:solidFill>
              </a:rPr>
              <a:t>Boards Association</a:t>
            </a:r>
          </a:p>
          <a:p>
            <a:pPr algn="ctr"/>
            <a:r>
              <a:rPr lang="en-US" altLang="en-US" sz="1000" dirty="0">
                <a:solidFill>
                  <a:srgbClr val="10253F"/>
                </a:solidFill>
              </a:rPr>
              <a:t>All Rights Reserved</a:t>
            </a:r>
          </a:p>
        </p:txBody>
      </p:sp>
      <p:sp>
        <p:nvSpPr>
          <p:cNvPr id="1032" name="TextBox 7"/>
          <p:cNvSpPr txBox="1">
            <a:spLocks noChangeArrowheads="1"/>
          </p:cNvSpPr>
          <p:nvPr/>
        </p:nvSpPr>
        <p:spPr bwMode="auto">
          <a:xfrm>
            <a:off x="831850" y="2595563"/>
            <a:ext cx="184150"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charset="0"/>
                <a:ea typeface="ＭＳ Ｐゴシック" charset="-128"/>
              </a:defRPr>
            </a:lvl1pPr>
            <a:lvl2pPr marL="742950" indent="-285750">
              <a:defRPr>
                <a:solidFill>
                  <a:schemeClr val="tx1"/>
                </a:solidFill>
                <a:latin typeface="Arial" charset="0"/>
                <a:ea typeface="ＭＳ Ｐゴシック" charset="-128"/>
              </a:defRPr>
            </a:lvl2pPr>
            <a:lvl3pPr marL="1143000" indent="-228600">
              <a:defRPr>
                <a:solidFill>
                  <a:schemeClr val="tx1"/>
                </a:solidFill>
                <a:latin typeface="Arial" charset="0"/>
                <a:ea typeface="ＭＳ Ｐゴシック" charset="-128"/>
              </a:defRPr>
            </a:lvl3pPr>
            <a:lvl4pPr marL="1600200" indent="-228600">
              <a:defRPr>
                <a:solidFill>
                  <a:schemeClr val="tx1"/>
                </a:solidFill>
                <a:latin typeface="Arial" charset="0"/>
                <a:ea typeface="ＭＳ Ｐゴシック" charset="-128"/>
              </a:defRPr>
            </a:lvl4pPr>
            <a:lvl5pPr marL="2057400" indent="-228600">
              <a:defRPr>
                <a:solidFill>
                  <a:schemeClr val="tx1"/>
                </a:solidFill>
                <a:latin typeface="Arial" charset="0"/>
                <a:ea typeface="ＭＳ Ｐゴシック" charset="-128"/>
              </a:defRPr>
            </a:lvl5pPr>
            <a:lvl6pPr marL="2514600" indent="-228600" defTabSz="457200" fontAlgn="base">
              <a:spcBef>
                <a:spcPct val="0"/>
              </a:spcBef>
              <a:spcAft>
                <a:spcPct val="0"/>
              </a:spcAft>
              <a:defRPr>
                <a:solidFill>
                  <a:schemeClr val="tx1"/>
                </a:solidFill>
                <a:latin typeface="Arial" charset="0"/>
                <a:ea typeface="ＭＳ Ｐゴシック" charset="-128"/>
              </a:defRPr>
            </a:lvl6pPr>
            <a:lvl7pPr marL="2971800" indent="-228600" defTabSz="457200" fontAlgn="base">
              <a:spcBef>
                <a:spcPct val="0"/>
              </a:spcBef>
              <a:spcAft>
                <a:spcPct val="0"/>
              </a:spcAft>
              <a:defRPr>
                <a:solidFill>
                  <a:schemeClr val="tx1"/>
                </a:solidFill>
                <a:latin typeface="Arial" charset="0"/>
                <a:ea typeface="ＭＳ Ｐゴシック" charset="-128"/>
              </a:defRPr>
            </a:lvl7pPr>
            <a:lvl8pPr marL="3429000" indent="-228600" defTabSz="457200" fontAlgn="base">
              <a:spcBef>
                <a:spcPct val="0"/>
              </a:spcBef>
              <a:spcAft>
                <a:spcPct val="0"/>
              </a:spcAft>
              <a:defRPr>
                <a:solidFill>
                  <a:schemeClr val="tx1"/>
                </a:solidFill>
                <a:latin typeface="Arial" charset="0"/>
                <a:ea typeface="ＭＳ Ｐゴシック" charset="-128"/>
              </a:defRPr>
            </a:lvl8pPr>
            <a:lvl9pPr marL="3886200" indent="-228600" defTabSz="457200" fontAlgn="base">
              <a:spcBef>
                <a:spcPct val="0"/>
              </a:spcBef>
              <a:spcAft>
                <a:spcPct val="0"/>
              </a:spcAft>
              <a:defRPr>
                <a:solidFill>
                  <a:schemeClr val="tx1"/>
                </a:solidFill>
                <a:latin typeface="Arial" charset="0"/>
                <a:ea typeface="ＭＳ Ｐゴシック" charset="-128"/>
              </a:defRPr>
            </a:lvl9pPr>
          </a:lstStyle>
          <a:p>
            <a:endParaRPr lang="en-US" altLang="en-US"/>
          </a:p>
        </p:txBody>
      </p:sp>
    </p:spTree>
  </p:cSld>
  <p:clrMap bg1="lt1" tx1="dk1" bg2="lt2" tx2="dk2" accent1="accent1" accent2="accent2" accent3="accent3" accent4="accent4" accent5="accent5" accent6="accent6" hlink="hlink" folHlink="folHlink"/>
  <p:sldLayoutIdLst>
    <p:sldLayoutId id="2147483675" r:id="rId1"/>
    <p:sldLayoutId id="2147483666" r:id="rId2"/>
    <p:sldLayoutId id="2147483667" r:id="rId3"/>
    <p:sldLayoutId id="2147483668" r:id="rId4"/>
    <p:sldLayoutId id="2147483669" r:id="rId5"/>
    <p:sldLayoutId id="2147483670" r:id="rId6"/>
    <p:sldLayoutId id="2147483676" r:id="rId7"/>
    <p:sldLayoutId id="2147483671" r:id="rId8"/>
    <p:sldLayoutId id="2147483672" r:id="rId9"/>
    <p:sldLayoutId id="2147483673" r:id="rId10"/>
    <p:sldLayoutId id="2147483674" r:id="rId11"/>
    <p:sldLayoutId id="2147483677" r:id="rId12"/>
    <p:sldLayoutId id="2147483678" r:id="rId13"/>
    <p:sldLayoutId id="2147483679" r:id="rId14"/>
  </p:sldLayoutIdLst>
  <p:txStyles>
    <p:titleStyle>
      <a:lvl1pPr algn="ctr" defTabSz="457200" rtl="0" eaLnBrk="1" fontAlgn="base" hangingPunct="1">
        <a:spcBef>
          <a:spcPct val="0"/>
        </a:spcBef>
        <a:spcAft>
          <a:spcPct val="0"/>
        </a:spcAft>
        <a:defRPr sz="4400" kern="1200">
          <a:solidFill>
            <a:srgbClr val="10253F"/>
          </a:solidFill>
          <a:latin typeface="+mj-lt"/>
          <a:ea typeface="ＭＳ Ｐゴシック" charset="-128"/>
          <a:cs typeface="+mj-cs"/>
        </a:defRPr>
      </a:lvl1pPr>
      <a:lvl2pPr algn="ctr" defTabSz="457200" rtl="0" eaLnBrk="1" fontAlgn="base" hangingPunct="1">
        <a:spcBef>
          <a:spcPct val="0"/>
        </a:spcBef>
        <a:spcAft>
          <a:spcPct val="0"/>
        </a:spcAft>
        <a:defRPr sz="4400">
          <a:solidFill>
            <a:srgbClr val="10253F"/>
          </a:solidFill>
          <a:latin typeface="Arial" charset="0"/>
          <a:ea typeface="ＭＳ Ｐゴシック" charset="-128"/>
        </a:defRPr>
      </a:lvl2pPr>
      <a:lvl3pPr algn="ctr" defTabSz="457200" rtl="0" eaLnBrk="1" fontAlgn="base" hangingPunct="1">
        <a:spcBef>
          <a:spcPct val="0"/>
        </a:spcBef>
        <a:spcAft>
          <a:spcPct val="0"/>
        </a:spcAft>
        <a:defRPr sz="4400">
          <a:solidFill>
            <a:srgbClr val="10253F"/>
          </a:solidFill>
          <a:latin typeface="Arial" charset="0"/>
          <a:ea typeface="ＭＳ Ｐゴシック" charset="-128"/>
        </a:defRPr>
      </a:lvl3pPr>
      <a:lvl4pPr algn="ctr" defTabSz="457200" rtl="0" eaLnBrk="1" fontAlgn="base" hangingPunct="1">
        <a:spcBef>
          <a:spcPct val="0"/>
        </a:spcBef>
        <a:spcAft>
          <a:spcPct val="0"/>
        </a:spcAft>
        <a:defRPr sz="4400">
          <a:solidFill>
            <a:srgbClr val="10253F"/>
          </a:solidFill>
          <a:latin typeface="Arial" charset="0"/>
          <a:ea typeface="ＭＳ Ｐゴシック" charset="-128"/>
        </a:defRPr>
      </a:lvl4pPr>
      <a:lvl5pPr algn="ctr" defTabSz="457200" rtl="0" eaLnBrk="1" fontAlgn="base" hangingPunct="1">
        <a:spcBef>
          <a:spcPct val="0"/>
        </a:spcBef>
        <a:spcAft>
          <a:spcPct val="0"/>
        </a:spcAft>
        <a:defRPr sz="4400">
          <a:solidFill>
            <a:srgbClr val="10253F"/>
          </a:solidFill>
          <a:latin typeface="Arial" charset="0"/>
          <a:ea typeface="ＭＳ Ｐゴシック" charset="-128"/>
        </a:defRPr>
      </a:lvl5pPr>
      <a:lvl6pPr marL="457200" algn="ctr" defTabSz="457200" rtl="0" eaLnBrk="1" fontAlgn="base" hangingPunct="1">
        <a:spcBef>
          <a:spcPct val="0"/>
        </a:spcBef>
        <a:spcAft>
          <a:spcPct val="0"/>
        </a:spcAft>
        <a:defRPr sz="4400">
          <a:solidFill>
            <a:srgbClr val="10253F"/>
          </a:solidFill>
          <a:latin typeface="Arial" charset="0"/>
          <a:ea typeface="ＭＳ Ｐゴシック" charset="-128"/>
        </a:defRPr>
      </a:lvl6pPr>
      <a:lvl7pPr marL="914400" algn="ctr" defTabSz="457200" rtl="0" eaLnBrk="1" fontAlgn="base" hangingPunct="1">
        <a:spcBef>
          <a:spcPct val="0"/>
        </a:spcBef>
        <a:spcAft>
          <a:spcPct val="0"/>
        </a:spcAft>
        <a:defRPr sz="4400">
          <a:solidFill>
            <a:srgbClr val="10253F"/>
          </a:solidFill>
          <a:latin typeface="Arial" charset="0"/>
          <a:ea typeface="ＭＳ Ｐゴシック" charset="-128"/>
        </a:defRPr>
      </a:lvl7pPr>
      <a:lvl8pPr marL="1371600" algn="ctr" defTabSz="457200" rtl="0" eaLnBrk="1" fontAlgn="base" hangingPunct="1">
        <a:spcBef>
          <a:spcPct val="0"/>
        </a:spcBef>
        <a:spcAft>
          <a:spcPct val="0"/>
        </a:spcAft>
        <a:defRPr sz="4400">
          <a:solidFill>
            <a:srgbClr val="10253F"/>
          </a:solidFill>
          <a:latin typeface="Arial" charset="0"/>
          <a:ea typeface="ＭＳ Ｐゴシック" charset="-128"/>
        </a:defRPr>
      </a:lvl8pPr>
      <a:lvl9pPr marL="1828800" algn="ctr" defTabSz="457200" rtl="0" eaLnBrk="1" fontAlgn="base" hangingPunct="1">
        <a:spcBef>
          <a:spcPct val="0"/>
        </a:spcBef>
        <a:spcAft>
          <a:spcPct val="0"/>
        </a:spcAft>
        <a:defRPr sz="4400">
          <a:solidFill>
            <a:srgbClr val="10253F"/>
          </a:solidFill>
          <a:latin typeface="Arial" charset="0"/>
          <a:ea typeface="ＭＳ Ｐゴシック"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rgbClr val="10253F"/>
          </a:solidFill>
          <a:latin typeface="+mn-lt"/>
          <a:ea typeface="ＭＳ Ｐゴシック" charset="-128"/>
          <a:cs typeface="+mn-cs"/>
        </a:defRPr>
      </a:lvl1pPr>
      <a:lvl2pPr marL="742950" indent="-285750" algn="l" defTabSz="457200" rtl="0" eaLnBrk="1" fontAlgn="base" hangingPunct="1">
        <a:spcBef>
          <a:spcPct val="20000"/>
        </a:spcBef>
        <a:spcAft>
          <a:spcPct val="0"/>
        </a:spcAft>
        <a:buFont typeface="Arial" charset="0"/>
        <a:buChar char="–"/>
        <a:defRPr sz="2800" kern="1200">
          <a:solidFill>
            <a:srgbClr val="10253F"/>
          </a:solidFill>
          <a:latin typeface="+mn-lt"/>
          <a:ea typeface="ＭＳ Ｐゴシック"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rgbClr val="10253F"/>
          </a:solidFill>
          <a:latin typeface="+mn-lt"/>
          <a:ea typeface="ＭＳ Ｐゴシック"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rgbClr val="10253F"/>
          </a:solidFill>
          <a:latin typeface="+mn-lt"/>
          <a:ea typeface="ＭＳ Ｐゴシック"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rgbClr val="10253F"/>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Title 1"/>
          <p:cNvSpPr>
            <a:spLocks noGrp="1"/>
          </p:cNvSpPr>
          <p:nvPr>
            <p:ph type="ctrTitle"/>
          </p:nvPr>
        </p:nvSpPr>
        <p:spPr>
          <a:xfrm>
            <a:off x="1612900" y="1184275"/>
            <a:ext cx="7427913" cy="1101725"/>
          </a:xfrm>
        </p:spPr>
        <p:txBody>
          <a:bodyPr/>
          <a:lstStyle/>
          <a:p>
            <a:r>
              <a:rPr lang="en-US" altLang="en-US" dirty="0"/>
              <a:t>Routing Recommendations</a:t>
            </a:r>
          </a:p>
        </p:txBody>
      </p:sp>
      <p:sp>
        <p:nvSpPr>
          <p:cNvPr id="3" name="Subtitle 2"/>
          <p:cNvSpPr>
            <a:spLocks noGrp="1"/>
          </p:cNvSpPr>
          <p:nvPr>
            <p:ph type="subTitle" idx="1"/>
          </p:nvPr>
        </p:nvSpPr>
        <p:spPr>
          <a:xfrm>
            <a:off x="2112145" y="3118758"/>
            <a:ext cx="6727053" cy="1314450"/>
          </a:xfrm>
        </p:spPr>
        <p:txBody>
          <a:bodyPr rtlCol="0">
            <a:normAutofit/>
          </a:bodyPr>
          <a:lstStyle/>
          <a:p>
            <a:pPr fontAlgn="auto">
              <a:spcAft>
                <a:spcPts val="0"/>
              </a:spcAft>
              <a:buFont typeface="Arial"/>
              <a:buNone/>
              <a:defRPr/>
            </a:pPr>
            <a:r>
              <a:rPr lang="en-US" sz="2200" dirty="0">
                <a:solidFill>
                  <a:schemeClr val="tx1"/>
                </a:solidFill>
                <a:ea typeface="+mn-ea"/>
              </a:rPr>
              <a:t>Created by the Ohio Pupil Transportation Task Force</a:t>
            </a:r>
          </a:p>
          <a:p>
            <a:pPr fontAlgn="auto">
              <a:spcAft>
                <a:spcPts val="0"/>
              </a:spcAft>
              <a:buFont typeface="Arial"/>
              <a:buNone/>
              <a:defRPr/>
            </a:pPr>
            <a:r>
              <a:rPr lang="en-US" sz="2200" dirty="0">
                <a:solidFill>
                  <a:schemeClr val="tx1"/>
                </a:solidFill>
                <a:ea typeface="+mn-ea"/>
              </a:rPr>
              <a:t>June, 2020</a:t>
            </a:r>
          </a:p>
        </p:txBody>
      </p:sp>
      <p:sp>
        <p:nvSpPr>
          <p:cNvPr id="2" name="TextBox 1">
            <a:extLst>
              <a:ext uri="{FF2B5EF4-FFF2-40B4-BE49-F238E27FC236}">
                <a16:creationId xmlns:a16="http://schemas.microsoft.com/office/drawing/2014/main" id="{CEC633B0-B553-964E-B1C4-A4D8E9903DD4}"/>
              </a:ext>
            </a:extLst>
          </p:cNvPr>
          <p:cNvSpPr txBox="1"/>
          <p:nvPr/>
        </p:nvSpPr>
        <p:spPr>
          <a:xfrm>
            <a:off x="2605427" y="2101333"/>
            <a:ext cx="5442857" cy="400110"/>
          </a:xfrm>
          <a:prstGeom prst="rect">
            <a:avLst/>
          </a:prstGeom>
          <a:noFill/>
        </p:spPr>
        <p:txBody>
          <a:bodyPr wrap="square" rtlCol="0">
            <a:spAutoFit/>
          </a:bodyPr>
          <a:lstStyle/>
          <a:p>
            <a:pPr algn="ctr"/>
            <a:r>
              <a:rPr lang="en-US" sz="2000" i="1" dirty="0"/>
              <a:t>For school transportation after the pandemic</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01413" y="291738"/>
            <a:ext cx="6447501" cy="670142"/>
          </a:xfrm>
        </p:spPr>
        <p:txBody>
          <a:bodyPr>
            <a:normAutofit/>
          </a:bodyPr>
          <a:lstStyle/>
          <a:p>
            <a:r>
              <a:rPr lang="en-US" sz="3000" dirty="0"/>
              <a:t>Miscellaneous considerations  </a:t>
            </a:r>
          </a:p>
        </p:txBody>
      </p:sp>
      <p:sp>
        <p:nvSpPr>
          <p:cNvPr id="3" name="Text Placeholder 2"/>
          <p:cNvSpPr>
            <a:spLocks noGrp="1"/>
          </p:cNvSpPr>
          <p:nvPr>
            <p:ph type="body" idx="1"/>
          </p:nvPr>
        </p:nvSpPr>
        <p:spPr>
          <a:xfrm>
            <a:off x="1724297" y="1219199"/>
            <a:ext cx="6732904" cy="3709851"/>
          </a:xfrm>
        </p:spPr>
        <p:txBody>
          <a:bodyPr>
            <a:normAutofit fontScale="85000" lnSpcReduction="20000"/>
          </a:bodyPr>
          <a:lstStyle/>
          <a:p>
            <a:pPr marL="214313" indent="-214313">
              <a:buFont typeface="Wingdings" panose="05000000000000000000" pitchFamily="2" charset="2"/>
              <a:buChar char="q"/>
            </a:pPr>
            <a:endParaRPr lang="en-US" dirty="0"/>
          </a:p>
          <a:p>
            <a:pPr marL="214313" indent="-214313">
              <a:buFont typeface="Wingdings" panose="05000000000000000000" pitchFamily="2" charset="2"/>
              <a:buChar char="q"/>
            </a:pPr>
            <a:endParaRPr lang="en-US" dirty="0">
              <a:solidFill>
                <a:schemeClr val="tx1"/>
              </a:solidFill>
            </a:endParaRPr>
          </a:p>
          <a:p>
            <a:pPr marL="214313" indent="-214313">
              <a:buFont typeface="Wingdings" panose="05000000000000000000" pitchFamily="2" charset="2"/>
              <a:buChar char="q"/>
            </a:pPr>
            <a:r>
              <a:rPr lang="en-US" sz="1700" dirty="0">
                <a:solidFill>
                  <a:schemeClr val="tx1"/>
                </a:solidFill>
              </a:rPr>
              <a:t>Driver rooms will need to be eliminated or streamlined to cut down on time spent inside the Transportation office. </a:t>
            </a:r>
          </a:p>
          <a:p>
            <a:pPr marL="557213" lvl="1" indent="-214313">
              <a:buFont typeface="Wingdings" panose="05000000000000000000" pitchFamily="2" charset="2"/>
              <a:buChar char="q"/>
            </a:pPr>
            <a:r>
              <a:rPr lang="en-US" sz="1700" dirty="0">
                <a:solidFill>
                  <a:schemeClr val="tx1"/>
                </a:solidFill>
              </a:rPr>
              <a:t>Consider creating one-way pedestrian traffic flow in driver’s room</a:t>
            </a:r>
          </a:p>
          <a:p>
            <a:pPr marL="557213" lvl="1" indent="-214313">
              <a:buFont typeface="Wingdings" panose="05000000000000000000" pitchFamily="2" charset="2"/>
              <a:buChar char="q"/>
            </a:pPr>
            <a:r>
              <a:rPr lang="en-US" sz="1700" dirty="0">
                <a:solidFill>
                  <a:schemeClr val="tx1"/>
                </a:solidFill>
              </a:rPr>
              <a:t>Consider different ways for drivers to check-in upon arrival- such as radio or computer logins. </a:t>
            </a:r>
          </a:p>
          <a:p>
            <a:pPr marL="214313" indent="-214313">
              <a:buFont typeface="Wingdings" panose="05000000000000000000" pitchFamily="2" charset="2"/>
              <a:buChar char="q"/>
            </a:pPr>
            <a:r>
              <a:rPr lang="en-US" sz="1700" dirty="0">
                <a:solidFill>
                  <a:schemeClr val="tx1"/>
                </a:solidFill>
              </a:rPr>
              <a:t>Some districts may require drivers and other on-board staff to have their temperature taken upon reporting to work.</a:t>
            </a:r>
          </a:p>
          <a:p>
            <a:pPr marL="214313" indent="-214313">
              <a:buFont typeface="Wingdings" panose="05000000000000000000" pitchFamily="2" charset="2"/>
              <a:buChar char="q"/>
            </a:pPr>
            <a:r>
              <a:rPr lang="en-US" sz="1700" dirty="0">
                <a:solidFill>
                  <a:schemeClr val="tx1"/>
                </a:solidFill>
              </a:rPr>
              <a:t>If buses need to be sanitized between routes, bell times will have to be adjusted to provide time for this task.  </a:t>
            </a:r>
          </a:p>
          <a:p>
            <a:pPr marL="214313" indent="-214313">
              <a:buFont typeface="Wingdings" panose="05000000000000000000" pitchFamily="2" charset="2"/>
              <a:buChar char="q"/>
            </a:pPr>
            <a:r>
              <a:rPr lang="en-US" sz="1700" dirty="0">
                <a:solidFill>
                  <a:schemeClr val="tx1"/>
                </a:solidFill>
              </a:rPr>
              <a:t>Reducing the number of riders per bus without otherwise reducing the total ridership will increase transportation cost to the district.</a:t>
            </a:r>
          </a:p>
          <a:p>
            <a:pPr marL="214313" indent="-214313">
              <a:buFont typeface="Wingdings" panose="05000000000000000000" pitchFamily="2" charset="2"/>
              <a:buChar char="q"/>
            </a:pPr>
            <a:r>
              <a:rPr lang="en-US" sz="1700" dirty="0">
                <a:solidFill>
                  <a:schemeClr val="tx1"/>
                </a:solidFill>
              </a:rPr>
              <a:t>Buses should be operated with vents open to maximize air flow through the bus. </a:t>
            </a:r>
          </a:p>
          <a:p>
            <a:pPr marL="557213" lvl="1" indent="-214313">
              <a:buFont typeface="Wingdings" panose="05000000000000000000" pitchFamily="2" charset="2"/>
              <a:buChar char="q"/>
            </a:pPr>
            <a:r>
              <a:rPr lang="en-US" sz="1700" dirty="0">
                <a:solidFill>
                  <a:schemeClr val="tx1"/>
                </a:solidFill>
              </a:rPr>
              <a:t>Health officials have made it clear that the rate of infection is decreased in the outdoors or when natural air flow is enhanced. We can use the roof vents and windows in the bus to take advantage of this fact. </a:t>
            </a:r>
          </a:p>
          <a:p>
            <a:pPr marL="214313" indent="-214313">
              <a:buFont typeface="Wingdings" panose="05000000000000000000" pitchFamily="2" charset="2"/>
              <a:buChar char="q"/>
            </a:pPr>
            <a:r>
              <a:rPr lang="en-US" sz="1800" dirty="0">
                <a:solidFill>
                  <a:schemeClr val="tx1"/>
                </a:solidFill>
              </a:rPr>
              <a:t>We will need to leave a few seats empty for kids who move or new enrollments to keep from re-routing the buses daily. </a:t>
            </a:r>
          </a:p>
          <a:p>
            <a:pPr marL="214313" indent="-214313">
              <a:buFont typeface="Wingdings" panose="05000000000000000000" pitchFamily="2" charset="2"/>
              <a:buChar char="q"/>
            </a:pPr>
            <a:endParaRPr lang="en-US" sz="1700" dirty="0"/>
          </a:p>
          <a:p>
            <a:pPr marL="214313" indent="-214313">
              <a:buFont typeface="Wingdings" panose="05000000000000000000" pitchFamily="2" charset="2"/>
              <a:buChar char="q"/>
            </a:pPr>
            <a:endParaRPr lang="en-US" dirty="0"/>
          </a:p>
          <a:p>
            <a:endParaRPr lang="en-US" dirty="0"/>
          </a:p>
          <a:p>
            <a:pPr marL="214313" indent="-214313">
              <a:buFont typeface="Wingdings" panose="05000000000000000000" pitchFamily="2" charset="2"/>
              <a:buChar char="v"/>
            </a:pPr>
            <a:endParaRPr lang="en-US" dirty="0"/>
          </a:p>
        </p:txBody>
      </p:sp>
    </p:spTree>
    <p:extLst>
      <p:ext uri="{BB962C8B-B14F-4D97-AF65-F5344CB8AC3E}">
        <p14:creationId xmlns:p14="http://schemas.microsoft.com/office/powerpoint/2010/main" val="29566652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91357" y="457201"/>
            <a:ext cx="6447501" cy="444674"/>
          </a:xfrm>
        </p:spPr>
        <p:txBody>
          <a:bodyPr>
            <a:normAutofit fontScale="90000"/>
          </a:bodyPr>
          <a:lstStyle/>
          <a:p>
            <a:r>
              <a:rPr lang="en-US" dirty="0"/>
              <a:t>Safety issues</a:t>
            </a:r>
          </a:p>
        </p:txBody>
      </p:sp>
      <p:sp>
        <p:nvSpPr>
          <p:cNvPr id="3" name="Text Placeholder 2"/>
          <p:cNvSpPr>
            <a:spLocks noGrp="1"/>
          </p:cNvSpPr>
          <p:nvPr>
            <p:ph type="body" idx="1"/>
          </p:nvPr>
        </p:nvSpPr>
        <p:spPr>
          <a:xfrm>
            <a:off x="1776549" y="1010194"/>
            <a:ext cx="6591441" cy="3617472"/>
          </a:xfrm>
        </p:spPr>
        <p:txBody>
          <a:bodyPr>
            <a:normAutofit/>
          </a:bodyPr>
          <a:lstStyle/>
          <a:p>
            <a:pPr marL="214313" indent="-214313">
              <a:buFont typeface="Wingdings" panose="05000000000000000000" pitchFamily="2" charset="2"/>
              <a:buChar char="q"/>
            </a:pPr>
            <a:r>
              <a:rPr lang="en-US" sz="1600" dirty="0">
                <a:solidFill>
                  <a:schemeClr val="tx1"/>
                </a:solidFill>
              </a:rPr>
              <a:t>Bus stop safety is the most critical part of school transportation. </a:t>
            </a:r>
          </a:p>
          <a:p>
            <a:pPr marL="214313" indent="-214313">
              <a:buFont typeface="Wingdings" panose="05000000000000000000" pitchFamily="2" charset="2"/>
              <a:buChar char="q"/>
            </a:pPr>
            <a:r>
              <a:rPr lang="en-US" sz="1600" dirty="0">
                <a:solidFill>
                  <a:schemeClr val="tx1"/>
                </a:solidFill>
              </a:rPr>
              <a:t>We must continue to follow the current boarding procedures drivers have been taught to keep our students safe. </a:t>
            </a:r>
          </a:p>
          <a:p>
            <a:pPr marL="214313" indent="-214313">
              <a:buFont typeface="Wingdings" panose="05000000000000000000" pitchFamily="2" charset="2"/>
              <a:buChar char="q"/>
            </a:pPr>
            <a:r>
              <a:rPr lang="en-US" sz="1600" dirty="0">
                <a:solidFill>
                  <a:schemeClr val="tx1"/>
                </a:solidFill>
              </a:rPr>
              <a:t>When at a bus stop, the driver has one hand on the horn, foot on the brake and the other hand is used for signaling students to board the bus. </a:t>
            </a:r>
          </a:p>
          <a:p>
            <a:pPr marL="214313" indent="-214313">
              <a:buFont typeface="Wingdings" panose="05000000000000000000" pitchFamily="2" charset="2"/>
              <a:buChar char="q"/>
            </a:pPr>
            <a:r>
              <a:rPr lang="en-US" sz="1600" dirty="0">
                <a:solidFill>
                  <a:schemeClr val="tx1"/>
                </a:solidFill>
              </a:rPr>
              <a:t>Drivers cannot check student temperatures as they board without jeopardizing the safety of the students at the bus stop. </a:t>
            </a:r>
          </a:p>
          <a:p>
            <a:pPr marL="214313" indent="-214313">
              <a:buFont typeface="Wingdings" panose="05000000000000000000" pitchFamily="2" charset="2"/>
              <a:buChar char="q"/>
            </a:pPr>
            <a:r>
              <a:rPr lang="en-US" sz="1600" dirty="0">
                <a:solidFill>
                  <a:schemeClr val="tx1"/>
                </a:solidFill>
              </a:rPr>
              <a:t>Drivers cannot squirt hand sanitizer into student’s hands, as this would cause closer contact with the student and would not work with safe boarding procedures. </a:t>
            </a:r>
          </a:p>
          <a:p>
            <a:pPr marL="214313" indent="-214313">
              <a:buFont typeface="Wingdings" panose="05000000000000000000" pitchFamily="2" charset="2"/>
              <a:buChar char="q"/>
            </a:pPr>
            <a:r>
              <a:rPr lang="en-US" sz="1600" dirty="0">
                <a:solidFill>
                  <a:schemeClr val="tx1"/>
                </a:solidFill>
              </a:rPr>
              <a:t>Parent or parent representatives must be at the bus stop with children to keep them safe and enforce social distancing. </a:t>
            </a:r>
          </a:p>
        </p:txBody>
      </p:sp>
    </p:spTree>
    <p:extLst>
      <p:ext uri="{BB962C8B-B14F-4D97-AF65-F5344CB8AC3E}">
        <p14:creationId xmlns:p14="http://schemas.microsoft.com/office/powerpoint/2010/main" val="11526730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24297" y="204653"/>
            <a:ext cx="7313314" cy="529224"/>
          </a:xfrm>
        </p:spPr>
        <p:txBody>
          <a:bodyPr>
            <a:noAutofit/>
          </a:bodyPr>
          <a:lstStyle/>
          <a:p>
            <a:r>
              <a:rPr lang="en-US" sz="3000" dirty="0"/>
              <a:t>The parental role in school transportation</a:t>
            </a:r>
          </a:p>
        </p:txBody>
      </p:sp>
      <p:sp>
        <p:nvSpPr>
          <p:cNvPr id="3" name="Text Placeholder 2"/>
          <p:cNvSpPr>
            <a:spLocks noGrp="1"/>
          </p:cNvSpPr>
          <p:nvPr>
            <p:ph type="body" idx="1"/>
          </p:nvPr>
        </p:nvSpPr>
        <p:spPr>
          <a:xfrm>
            <a:off x="1541347" y="1219917"/>
            <a:ext cx="7496264" cy="3380015"/>
          </a:xfrm>
        </p:spPr>
        <p:txBody>
          <a:bodyPr>
            <a:noAutofit/>
          </a:bodyPr>
          <a:lstStyle/>
          <a:p>
            <a:r>
              <a:rPr lang="en-US" sz="1600" dirty="0"/>
              <a:t>Communication with parents is essential.  For students to return to the classroom safely using school transportation parents will need to have an active role. There will also need to be some changes in procedures.   </a:t>
            </a:r>
          </a:p>
          <a:p>
            <a:pPr marL="214313" indent="-214313">
              <a:buFont typeface="Wingdings" panose="05000000000000000000" pitchFamily="2" charset="2"/>
              <a:buChar char="q"/>
            </a:pPr>
            <a:r>
              <a:rPr lang="en-US" sz="1600" dirty="0"/>
              <a:t>Students should only be assigned to one bus and one driver. When possible, students should ride the same bus AM &amp; PM.</a:t>
            </a:r>
          </a:p>
          <a:p>
            <a:pPr marL="214313" indent="-214313">
              <a:buFont typeface="Wingdings" panose="05000000000000000000" pitchFamily="2" charset="2"/>
              <a:buChar char="q"/>
            </a:pPr>
            <a:r>
              <a:rPr lang="en-US" sz="1600" dirty="0"/>
              <a:t>School bus drivers are in short supply. If school transportation is to continue to operate, we must minimize health risks to the drivers. All students will be required to wear a mask to board the school bus and are required to keep it on until after departing the school vehicle. </a:t>
            </a:r>
          </a:p>
          <a:p>
            <a:pPr marL="214313" indent="-214313">
              <a:buFont typeface="Wingdings" panose="05000000000000000000" pitchFamily="2" charset="2"/>
              <a:buChar char="q"/>
            </a:pPr>
            <a:r>
              <a:rPr lang="en-US" sz="1600" dirty="0"/>
              <a:t>Parents must check their child’s temperature each morning and may NOT send their child to the bus with a temperature over 100.4 degrees. </a:t>
            </a:r>
          </a:p>
          <a:p>
            <a:pPr marL="214313" indent="-214313">
              <a:buFont typeface="Wingdings" panose="05000000000000000000" pitchFamily="2" charset="2"/>
              <a:buChar char="q"/>
            </a:pPr>
            <a:r>
              <a:rPr lang="en-US" sz="1600" dirty="0"/>
              <a:t>If a student becomes ill while at school, school transportation shall not be used to transport the student home. The parent or a parent representative will need to pick up the student up at school. </a:t>
            </a:r>
          </a:p>
          <a:p>
            <a:pPr marL="214313" indent="-214313">
              <a:buFont typeface="Wingdings" panose="05000000000000000000" pitchFamily="2" charset="2"/>
              <a:buChar char="q"/>
            </a:pPr>
            <a:r>
              <a:rPr lang="en-US" sz="1600" dirty="0"/>
              <a:t>Routing adjustments due to address or school changes will take longer as transportation staff carefully manage bus loads and routing capacity. </a:t>
            </a:r>
          </a:p>
        </p:txBody>
      </p:sp>
    </p:spTree>
    <p:extLst>
      <p:ext uri="{BB962C8B-B14F-4D97-AF65-F5344CB8AC3E}">
        <p14:creationId xmlns:p14="http://schemas.microsoft.com/office/powerpoint/2010/main" val="30517331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98171" y="102326"/>
            <a:ext cx="7219406" cy="1224739"/>
          </a:xfrm>
        </p:spPr>
        <p:txBody>
          <a:bodyPr>
            <a:normAutofit fontScale="90000"/>
          </a:bodyPr>
          <a:lstStyle/>
          <a:p>
            <a:r>
              <a:rPr lang="en-US" sz="3300" dirty="0"/>
              <a:t>Routing Options depending on Risk Level</a:t>
            </a:r>
            <a:br>
              <a:rPr lang="en-US" dirty="0"/>
            </a:br>
            <a:r>
              <a:rPr lang="en-US" sz="1350" b="1" i="1" dirty="0">
                <a:solidFill>
                  <a:srgbClr val="FF0000"/>
                </a:solidFill>
              </a:rPr>
              <a:t>Any change in risk level during the school year will disrupt school routes. It could take several weeks to accomplish rerouting and follow state transportation requirements. </a:t>
            </a:r>
            <a:endParaRPr lang="en-US" sz="1350" dirty="0"/>
          </a:p>
        </p:txBody>
      </p:sp>
      <p:sp>
        <p:nvSpPr>
          <p:cNvPr id="3" name="Content Placeholder 2"/>
          <p:cNvSpPr>
            <a:spLocks noGrp="1"/>
          </p:cNvSpPr>
          <p:nvPr>
            <p:ph sz="half" idx="1"/>
          </p:nvPr>
        </p:nvSpPr>
        <p:spPr>
          <a:xfrm>
            <a:off x="1698171" y="1544780"/>
            <a:ext cx="3500708" cy="3738074"/>
          </a:xfrm>
        </p:spPr>
        <p:txBody>
          <a:bodyPr>
            <a:normAutofit fontScale="92500" lnSpcReduction="20000"/>
          </a:bodyPr>
          <a:lstStyle/>
          <a:p>
            <a:pPr marL="0" indent="0">
              <a:buNone/>
            </a:pPr>
            <a:r>
              <a:rPr lang="en-US" sz="1400" b="1" u="sng" dirty="0"/>
              <a:t>No risk – little or no viral infection in community</a:t>
            </a:r>
          </a:p>
          <a:p>
            <a:pPr>
              <a:buFont typeface="Wingdings" panose="05000000000000000000" pitchFamily="2" charset="2"/>
              <a:buChar char="q"/>
            </a:pPr>
            <a:r>
              <a:rPr lang="en-US" sz="1400" dirty="0"/>
              <a:t>We return to regularly scheduled routing.</a:t>
            </a:r>
          </a:p>
          <a:p>
            <a:pPr>
              <a:buFont typeface="Wingdings" panose="05000000000000000000" pitchFamily="2" charset="2"/>
              <a:buChar char="q"/>
            </a:pPr>
            <a:r>
              <a:rPr lang="en-US" sz="1400" dirty="0"/>
              <a:t>No changes in capacity. </a:t>
            </a:r>
          </a:p>
        </p:txBody>
      </p:sp>
      <p:sp>
        <p:nvSpPr>
          <p:cNvPr id="4" name="Content Placeholder 3"/>
          <p:cNvSpPr>
            <a:spLocks noGrp="1"/>
          </p:cNvSpPr>
          <p:nvPr>
            <p:ph sz="half" idx="2"/>
          </p:nvPr>
        </p:nvSpPr>
        <p:spPr>
          <a:xfrm>
            <a:off x="5307874" y="1544780"/>
            <a:ext cx="3392184" cy="3401689"/>
          </a:xfrm>
        </p:spPr>
        <p:txBody>
          <a:bodyPr>
            <a:normAutofit fontScale="92500" lnSpcReduction="20000"/>
          </a:bodyPr>
          <a:lstStyle/>
          <a:p>
            <a:pPr marL="0" indent="0">
              <a:buNone/>
            </a:pPr>
            <a:r>
              <a:rPr lang="en-US" sz="1500" b="1" u="sng" dirty="0"/>
              <a:t>Low risk	- low viral infection rate in community – moderately well contained</a:t>
            </a:r>
          </a:p>
          <a:p>
            <a:pPr>
              <a:buFont typeface="Wingdings" panose="05000000000000000000" pitchFamily="2" charset="2"/>
              <a:buChar char="q"/>
            </a:pPr>
            <a:r>
              <a:rPr lang="en-US" sz="1500" dirty="0"/>
              <a:t>No more than 2 students per seat.</a:t>
            </a:r>
          </a:p>
          <a:p>
            <a:pPr>
              <a:buFont typeface="Wingdings" panose="05000000000000000000" pitchFamily="2" charset="2"/>
              <a:buChar char="q"/>
            </a:pPr>
            <a:r>
              <a:rPr lang="en-US" sz="1500" dirty="0"/>
              <a:t>Siblings shall sit together.</a:t>
            </a:r>
          </a:p>
          <a:p>
            <a:pPr>
              <a:buFont typeface="Wingdings" panose="05000000000000000000" pitchFamily="2" charset="2"/>
              <a:buChar char="q"/>
            </a:pPr>
            <a:r>
              <a:rPr lang="en-US" sz="1500" dirty="0"/>
              <a:t>Row of seats behind driver left empty w/seat behind driver for PPE storage and seat across may be used for new enrollments or students who inadvertently show up for the bus.</a:t>
            </a:r>
          </a:p>
          <a:p>
            <a:pPr>
              <a:buFont typeface="Wingdings" panose="05000000000000000000" pitchFamily="2" charset="2"/>
              <a:buChar char="q"/>
            </a:pPr>
            <a:r>
              <a:rPr lang="en-US" sz="1500" dirty="0"/>
              <a:t>Students board the bus, back to front, in the AM and dismiss front to back, upon arrival to their building. </a:t>
            </a:r>
          </a:p>
          <a:p>
            <a:pPr>
              <a:buFont typeface="Wingdings" panose="05000000000000000000" pitchFamily="2" charset="2"/>
              <a:buChar char="q"/>
            </a:pPr>
            <a:r>
              <a:rPr lang="en-US" sz="1500" dirty="0"/>
              <a:t>In the PM, students will need to board the bus from back to front, in the order they depart the bus. </a:t>
            </a:r>
          </a:p>
          <a:p>
            <a:pPr marL="0" indent="0">
              <a:buNone/>
            </a:pPr>
            <a:endParaRPr lang="en-US" dirty="0"/>
          </a:p>
        </p:txBody>
      </p:sp>
    </p:spTree>
    <p:extLst>
      <p:ext uri="{BB962C8B-B14F-4D97-AF65-F5344CB8AC3E}">
        <p14:creationId xmlns:p14="http://schemas.microsoft.com/office/powerpoint/2010/main" val="39833558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2378" y="162382"/>
            <a:ext cx="7341325" cy="905006"/>
          </a:xfrm>
        </p:spPr>
        <p:txBody>
          <a:bodyPr>
            <a:normAutofit fontScale="90000"/>
          </a:bodyPr>
          <a:lstStyle/>
          <a:p>
            <a:r>
              <a:rPr lang="en-US" sz="3300" dirty="0"/>
              <a:t>Routing Options depending on Risk Level</a:t>
            </a:r>
            <a:br>
              <a:rPr lang="en-US" dirty="0"/>
            </a:br>
            <a:r>
              <a:rPr lang="en-US" sz="1200" b="1" i="1" dirty="0">
                <a:solidFill>
                  <a:srgbClr val="FF0000"/>
                </a:solidFill>
              </a:rPr>
              <a:t>Any change to a higher risk level, mid year, could take several weeks as buses will need to be re-routed.</a:t>
            </a:r>
          </a:p>
        </p:txBody>
      </p:sp>
      <p:sp>
        <p:nvSpPr>
          <p:cNvPr id="3" name="Content Placeholder 2"/>
          <p:cNvSpPr>
            <a:spLocks noGrp="1"/>
          </p:cNvSpPr>
          <p:nvPr>
            <p:ph sz="half" idx="1"/>
          </p:nvPr>
        </p:nvSpPr>
        <p:spPr>
          <a:xfrm>
            <a:off x="1602378" y="1183334"/>
            <a:ext cx="3255880" cy="3797784"/>
          </a:xfrm>
        </p:spPr>
        <p:txBody>
          <a:bodyPr>
            <a:noAutofit/>
          </a:bodyPr>
          <a:lstStyle/>
          <a:p>
            <a:pPr marL="0" indent="0">
              <a:buNone/>
            </a:pPr>
            <a:r>
              <a:rPr lang="en-US" sz="1200" b="1" u="sng" dirty="0"/>
              <a:t>Moderate risk – viral infection rate is pronounced in the community</a:t>
            </a:r>
          </a:p>
          <a:p>
            <a:pPr>
              <a:buFont typeface="Wingdings" panose="05000000000000000000" pitchFamily="2" charset="2"/>
              <a:buChar char="q"/>
            </a:pPr>
            <a:r>
              <a:rPr lang="en-US" sz="1200" dirty="0"/>
              <a:t>No more than 1 student per seat</a:t>
            </a:r>
          </a:p>
          <a:p>
            <a:pPr>
              <a:buFont typeface="Wingdings" panose="05000000000000000000" pitchFamily="2" charset="2"/>
              <a:buChar char="q"/>
            </a:pPr>
            <a:r>
              <a:rPr lang="en-US" sz="1200" dirty="0"/>
              <a:t>Siblings sit together.</a:t>
            </a:r>
          </a:p>
          <a:p>
            <a:pPr>
              <a:buFont typeface="Wingdings" panose="05000000000000000000" pitchFamily="2" charset="2"/>
              <a:buChar char="q"/>
            </a:pPr>
            <a:r>
              <a:rPr lang="en-US" sz="1200" dirty="0"/>
              <a:t>Row of seats behind driver empty w/seat behind driver for PPE storage and seat across aisle empty for driver safety. </a:t>
            </a:r>
          </a:p>
          <a:p>
            <a:pPr>
              <a:buFont typeface="Wingdings" panose="05000000000000000000" pitchFamily="2" charset="2"/>
              <a:buChar char="q"/>
            </a:pPr>
            <a:r>
              <a:rPr lang="en-US" sz="1200" dirty="0"/>
              <a:t>Reduce ridership pool by increasing walking distance around schools.</a:t>
            </a:r>
          </a:p>
          <a:p>
            <a:pPr>
              <a:buFont typeface="Wingdings" panose="05000000000000000000" pitchFamily="2" charset="2"/>
              <a:buChar char="q"/>
            </a:pPr>
            <a:r>
              <a:rPr lang="en-US" sz="1200" dirty="0"/>
              <a:t>Consider state minimum bussing.</a:t>
            </a:r>
          </a:p>
          <a:p>
            <a:pPr>
              <a:buFont typeface="Wingdings" panose="05000000000000000000" pitchFamily="2" charset="2"/>
              <a:buChar char="q"/>
            </a:pPr>
            <a:r>
              <a:rPr lang="en-US" sz="1200" dirty="0"/>
              <a:t>Any change could take up to 5 business days if bus needs to be re-routed.</a:t>
            </a:r>
          </a:p>
          <a:p>
            <a:pPr>
              <a:buFont typeface="Wingdings" panose="05000000000000000000" pitchFamily="2" charset="2"/>
              <a:buChar char="q"/>
            </a:pPr>
            <a:r>
              <a:rPr lang="en-US" sz="1200" dirty="0"/>
              <a:t>Students board the bus, back to front, in the AM and dismiss front to back, upon arrival to their building. </a:t>
            </a:r>
          </a:p>
          <a:p>
            <a:pPr>
              <a:buFont typeface="Wingdings" panose="05000000000000000000" pitchFamily="2" charset="2"/>
              <a:buChar char="q"/>
            </a:pPr>
            <a:r>
              <a:rPr lang="en-US" sz="1200" dirty="0"/>
              <a:t>In the PM, students will need to board the bus from back to front, in the order they depart the bus. </a:t>
            </a:r>
          </a:p>
        </p:txBody>
      </p:sp>
      <p:sp>
        <p:nvSpPr>
          <p:cNvPr id="4" name="Content Placeholder 3"/>
          <p:cNvSpPr>
            <a:spLocks noGrp="1"/>
          </p:cNvSpPr>
          <p:nvPr>
            <p:ph sz="half" idx="2"/>
          </p:nvPr>
        </p:nvSpPr>
        <p:spPr>
          <a:xfrm>
            <a:off x="4963886" y="1183334"/>
            <a:ext cx="4180114" cy="3797784"/>
          </a:xfrm>
        </p:spPr>
        <p:txBody>
          <a:bodyPr>
            <a:normAutofit fontScale="47500" lnSpcReduction="20000"/>
          </a:bodyPr>
          <a:lstStyle/>
          <a:p>
            <a:pPr marL="0" indent="0">
              <a:buNone/>
            </a:pPr>
            <a:r>
              <a:rPr lang="en-US" sz="2900" b="1" i="1" u="sng" dirty="0"/>
              <a:t>High risk – viral infection rate is increasing</a:t>
            </a:r>
          </a:p>
          <a:p>
            <a:pPr>
              <a:buFont typeface="Wingdings" panose="05000000000000000000" pitchFamily="2" charset="2"/>
              <a:buChar char="q"/>
            </a:pPr>
            <a:r>
              <a:rPr lang="en-US" sz="2900" dirty="0"/>
              <a:t>Consider terminating transportation service.</a:t>
            </a:r>
          </a:p>
          <a:p>
            <a:pPr>
              <a:buFont typeface="Wingdings" panose="05000000000000000000" pitchFamily="2" charset="2"/>
              <a:buChar char="q"/>
            </a:pPr>
            <a:r>
              <a:rPr lang="en-US" sz="2900" dirty="0"/>
              <a:t>Recommend state minimum bussing.</a:t>
            </a:r>
            <a:endParaRPr lang="en-US" sz="2900" b="1" i="1" u="sng" dirty="0"/>
          </a:p>
          <a:p>
            <a:pPr>
              <a:buFont typeface="Wingdings" panose="05000000000000000000" pitchFamily="2" charset="2"/>
              <a:buChar char="q"/>
            </a:pPr>
            <a:r>
              <a:rPr lang="en-US" sz="2900" dirty="0"/>
              <a:t>No more than 1 student per every other seat/sitting diagonally.</a:t>
            </a:r>
          </a:p>
          <a:p>
            <a:pPr>
              <a:buFont typeface="Wingdings" panose="05000000000000000000" pitchFamily="2" charset="2"/>
              <a:buChar char="q"/>
            </a:pPr>
            <a:r>
              <a:rPr lang="en-US" sz="2900" dirty="0"/>
              <a:t>Row of seats behind driver empty w/seat behind driver for PPE and seat across the aisle empty for driver safety. </a:t>
            </a:r>
          </a:p>
          <a:p>
            <a:pPr>
              <a:buFont typeface="Wingdings" panose="05000000000000000000" pitchFamily="2" charset="2"/>
              <a:buChar char="q"/>
            </a:pPr>
            <a:r>
              <a:rPr lang="en-US" sz="2900" dirty="0"/>
              <a:t>Routing will need to be adjusted per local policies. This could mean varied days of attendance/multiple tiers/adding drivers &amp; buses as district is capable of.</a:t>
            </a:r>
          </a:p>
          <a:p>
            <a:pPr>
              <a:buFont typeface="Wingdings" panose="05000000000000000000" pitchFamily="2" charset="2"/>
              <a:buChar char="q"/>
            </a:pPr>
            <a:r>
              <a:rPr lang="en-US" sz="2900" dirty="0"/>
              <a:t>Students will need to board the bus, front to back in the AM and dismiss by zig zag when arriving at the school. </a:t>
            </a:r>
          </a:p>
          <a:p>
            <a:pPr>
              <a:buFont typeface="Wingdings" panose="05000000000000000000" pitchFamily="2" charset="2"/>
              <a:buChar char="q"/>
            </a:pPr>
            <a:r>
              <a:rPr lang="en-US" sz="2900" dirty="0"/>
              <a:t>Students board the bus, back to front, in the AM and dismiss front to back, upon arrival to their building. </a:t>
            </a:r>
          </a:p>
          <a:p>
            <a:pPr>
              <a:buFont typeface="Wingdings" panose="05000000000000000000" pitchFamily="2" charset="2"/>
              <a:buChar char="q"/>
            </a:pPr>
            <a:endParaRPr lang="en-US" dirty="0"/>
          </a:p>
        </p:txBody>
      </p:sp>
    </p:spTree>
    <p:extLst>
      <p:ext uri="{BB962C8B-B14F-4D97-AF65-F5344CB8AC3E}">
        <p14:creationId xmlns:p14="http://schemas.microsoft.com/office/powerpoint/2010/main" val="16939778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3701F2-87E4-1749-9117-E560A17AB309}"/>
              </a:ext>
            </a:extLst>
          </p:cNvPr>
          <p:cNvSpPr>
            <a:spLocks noGrp="1"/>
          </p:cNvSpPr>
          <p:nvPr>
            <p:ph type="title"/>
          </p:nvPr>
        </p:nvSpPr>
        <p:spPr/>
        <p:txBody>
          <a:bodyPr/>
          <a:lstStyle/>
          <a:p>
            <a:r>
              <a:rPr lang="en-US" sz="3000" dirty="0"/>
              <a:t>The task force members</a:t>
            </a:r>
          </a:p>
        </p:txBody>
      </p:sp>
      <p:sp>
        <p:nvSpPr>
          <p:cNvPr id="3" name="Content Placeholder 2">
            <a:extLst>
              <a:ext uri="{FF2B5EF4-FFF2-40B4-BE49-F238E27FC236}">
                <a16:creationId xmlns:a16="http://schemas.microsoft.com/office/drawing/2014/main" id="{8A7FF308-98FA-F147-A22A-8142C1F20D17}"/>
              </a:ext>
            </a:extLst>
          </p:cNvPr>
          <p:cNvSpPr>
            <a:spLocks noGrp="1"/>
          </p:cNvSpPr>
          <p:nvPr>
            <p:ph sz="half" idx="1"/>
          </p:nvPr>
        </p:nvSpPr>
        <p:spPr/>
        <p:txBody>
          <a:bodyPr/>
          <a:lstStyle/>
          <a:p>
            <a:r>
              <a:rPr lang="en-US" sz="1200" dirty="0"/>
              <a:t>Kim Rogers, Madison Plains</a:t>
            </a:r>
          </a:p>
          <a:p>
            <a:r>
              <a:rPr lang="en-US" sz="1200" dirty="0"/>
              <a:t>Pauletta </a:t>
            </a:r>
            <a:r>
              <a:rPr lang="en-US" sz="1200" dirty="0" err="1"/>
              <a:t>Gemind</a:t>
            </a:r>
            <a:r>
              <a:rPr lang="en-US" sz="1200" dirty="0"/>
              <a:t>, Norton</a:t>
            </a:r>
          </a:p>
          <a:p>
            <a:r>
              <a:rPr lang="en-US" sz="1200" dirty="0"/>
              <a:t>Beth Cain, Piqua</a:t>
            </a:r>
          </a:p>
          <a:p>
            <a:r>
              <a:rPr lang="en-US" sz="1200" dirty="0"/>
              <a:t>Greg Kelley, Pickerington</a:t>
            </a:r>
          </a:p>
          <a:p>
            <a:r>
              <a:rPr lang="en-US" sz="1200" dirty="0"/>
              <a:t>Andreas Johansson, Streetsboro</a:t>
            </a:r>
          </a:p>
          <a:p>
            <a:r>
              <a:rPr lang="en-US" sz="1200" dirty="0"/>
              <a:t>Meg Kaiser, Mayfield</a:t>
            </a:r>
          </a:p>
          <a:p>
            <a:r>
              <a:rPr lang="en-US" sz="1200" dirty="0"/>
              <a:t>Nicole Kiser, Canton City</a:t>
            </a:r>
          </a:p>
          <a:p>
            <a:r>
              <a:rPr lang="en-US" sz="1200" dirty="0"/>
              <a:t>Steve McElroy, Columbus</a:t>
            </a:r>
          </a:p>
          <a:p>
            <a:r>
              <a:rPr lang="en-US" sz="1200" dirty="0"/>
              <a:t>David Leigh, North Olmstead</a:t>
            </a:r>
          </a:p>
          <a:p>
            <a:r>
              <a:rPr lang="en-US" sz="1200" dirty="0"/>
              <a:t>Julia Cunningham, East Guernsey</a:t>
            </a:r>
          </a:p>
          <a:p>
            <a:r>
              <a:rPr lang="en-US" sz="1200" dirty="0"/>
              <a:t>Doug </a:t>
            </a:r>
            <a:r>
              <a:rPr lang="en-US" sz="1200" dirty="0" err="1"/>
              <a:t>Neading</a:t>
            </a:r>
            <a:r>
              <a:rPr lang="en-US" sz="1200" dirty="0"/>
              <a:t>, Sandy Valley</a:t>
            </a:r>
          </a:p>
          <a:p>
            <a:r>
              <a:rPr lang="en-US" sz="1200" dirty="0"/>
              <a:t>Scott Smith, Cleveland Heights/University Heights</a:t>
            </a:r>
          </a:p>
          <a:p>
            <a:r>
              <a:rPr lang="en-US" sz="1200" dirty="0"/>
              <a:t>Toby Snow, Bowling Green</a:t>
            </a:r>
          </a:p>
          <a:p>
            <a:r>
              <a:rPr lang="en-US" sz="1200" dirty="0"/>
              <a:t>William Peck, Huber Heights</a:t>
            </a:r>
          </a:p>
          <a:p>
            <a:endParaRPr lang="en-US" dirty="0"/>
          </a:p>
        </p:txBody>
      </p:sp>
      <p:sp>
        <p:nvSpPr>
          <p:cNvPr id="4" name="Content Placeholder 3">
            <a:extLst>
              <a:ext uri="{FF2B5EF4-FFF2-40B4-BE49-F238E27FC236}">
                <a16:creationId xmlns:a16="http://schemas.microsoft.com/office/drawing/2014/main" id="{AC663A94-FB36-794B-972E-C32E81760E72}"/>
              </a:ext>
            </a:extLst>
          </p:cNvPr>
          <p:cNvSpPr>
            <a:spLocks noGrp="1"/>
          </p:cNvSpPr>
          <p:nvPr>
            <p:ph sz="half" idx="2"/>
          </p:nvPr>
        </p:nvSpPr>
        <p:spPr/>
        <p:txBody>
          <a:bodyPr/>
          <a:lstStyle/>
          <a:p>
            <a:r>
              <a:rPr lang="en-US" sz="1200" dirty="0"/>
              <a:t>Sheila </a:t>
            </a:r>
            <a:r>
              <a:rPr lang="en-US" sz="1200" dirty="0" err="1"/>
              <a:t>Dikowicz</a:t>
            </a:r>
            <a:r>
              <a:rPr lang="en-US" sz="1200" dirty="0"/>
              <a:t>, Perry &amp; Kirtland</a:t>
            </a:r>
          </a:p>
          <a:p>
            <a:r>
              <a:rPr lang="en-US" sz="1200" dirty="0"/>
              <a:t>Alicia Swartzmiller, Fostoria</a:t>
            </a:r>
          </a:p>
          <a:p>
            <a:r>
              <a:rPr lang="en-US" sz="1200" dirty="0"/>
              <a:t>Amy </a:t>
            </a:r>
            <a:r>
              <a:rPr lang="en-US" sz="1200" dirty="0" err="1"/>
              <a:t>Salay</a:t>
            </a:r>
            <a:r>
              <a:rPr lang="en-US" sz="1200" dirty="0"/>
              <a:t>, Dublin</a:t>
            </a:r>
          </a:p>
          <a:p>
            <a:r>
              <a:rPr lang="en-US" sz="1200" dirty="0"/>
              <a:t>Heidi Means, Brecksville Broadview Heights</a:t>
            </a:r>
          </a:p>
          <a:p>
            <a:r>
              <a:rPr lang="en-US" sz="1200" dirty="0"/>
              <a:t>Bill </a:t>
            </a:r>
            <a:r>
              <a:rPr lang="en-US" sz="1200" dirty="0" err="1"/>
              <a:t>Andexler</a:t>
            </a:r>
            <a:r>
              <a:rPr lang="en-US" sz="1200" dirty="0"/>
              <a:t>, Akron</a:t>
            </a:r>
          </a:p>
          <a:p>
            <a:r>
              <a:rPr lang="en-US" sz="1200" dirty="0"/>
              <a:t>Robert </a:t>
            </a:r>
            <a:r>
              <a:rPr lang="en-US" sz="1200" dirty="0" err="1"/>
              <a:t>Weinheimer</a:t>
            </a:r>
            <a:r>
              <a:rPr lang="en-US" sz="1200" dirty="0"/>
              <a:t>, Columbus</a:t>
            </a:r>
          </a:p>
          <a:p>
            <a:r>
              <a:rPr lang="en-US" sz="1200" dirty="0"/>
              <a:t>Glenna Romine, Plain Local</a:t>
            </a:r>
          </a:p>
          <a:p>
            <a:r>
              <a:rPr lang="en-US" sz="1200" dirty="0"/>
              <a:t>Dan </a:t>
            </a:r>
            <a:r>
              <a:rPr lang="en-US" sz="1200" dirty="0" err="1"/>
              <a:t>Grothause</a:t>
            </a:r>
            <a:r>
              <a:rPr lang="en-US" sz="1200" dirty="0"/>
              <a:t>, St </a:t>
            </a:r>
            <a:r>
              <a:rPr lang="en-US" sz="1200" dirty="0" err="1"/>
              <a:t>Marys</a:t>
            </a:r>
            <a:endParaRPr lang="en-US" sz="1200" dirty="0"/>
          </a:p>
          <a:p>
            <a:r>
              <a:rPr lang="en-US" sz="1200" dirty="0"/>
              <a:t>Tim Wagner, Three Rivers</a:t>
            </a:r>
          </a:p>
          <a:p>
            <a:r>
              <a:rPr lang="en-US" sz="1200" dirty="0"/>
              <a:t>Richard Porter, Forest Hills</a:t>
            </a:r>
          </a:p>
          <a:p>
            <a:r>
              <a:rPr lang="en-US" sz="1200" dirty="0"/>
              <a:t>Hollie Reedy, Ennis &amp; Britton</a:t>
            </a:r>
          </a:p>
          <a:p>
            <a:r>
              <a:rPr lang="en-US" sz="1200" dirty="0"/>
              <a:t>Bronston McCord, Ennis &amp; Britton</a:t>
            </a:r>
          </a:p>
          <a:p>
            <a:r>
              <a:rPr lang="en-US" sz="1200" dirty="0"/>
              <a:t>Doug Palmer, OSBA</a:t>
            </a:r>
          </a:p>
          <a:p>
            <a:r>
              <a:rPr lang="en-US" sz="1200" dirty="0"/>
              <a:t>Will Schwartz, OSBA</a:t>
            </a:r>
          </a:p>
          <a:p>
            <a:r>
              <a:rPr lang="en-US" sz="1200" dirty="0"/>
              <a:t>Pete </a:t>
            </a:r>
            <a:r>
              <a:rPr lang="en-US" sz="1200" dirty="0" err="1"/>
              <a:t>Japikse</a:t>
            </a:r>
            <a:r>
              <a:rPr lang="en-US" sz="1200" dirty="0"/>
              <a:t>, OSBA</a:t>
            </a:r>
          </a:p>
        </p:txBody>
      </p:sp>
    </p:spTree>
    <p:extLst>
      <p:ext uri="{BB962C8B-B14F-4D97-AF65-F5344CB8AC3E}">
        <p14:creationId xmlns:p14="http://schemas.microsoft.com/office/powerpoint/2010/main" val="9296570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Title 1"/>
          <p:cNvSpPr>
            <a:spLocks noGrp="1"/>
          </p:cNvSpPr>
          <p:nvPr>
            <p:ph type="title"/>
          </p:nvPr>
        </p:nvSpPr>
        <p:spPr>
          <a:xfrm>
            <a:off x="1546225" y="165463"/>
            <a:ext cx="7597775" cy="1200150"/>
          </a:xfrm>
        </p:spPr>
        <p:txBody>
          <a:bodyPr/>
          <a:lstStyle/>
          <a:p>
            <a:r>
              <a:rPr lang="en-US" altLang="en-US" sz="3200" dirty="0"/>
              <a:t>OSBA was proud to serve as the host for this transportation task force</a:t>
            </a:r>
            <a:r>
              <a:rPr lang="en-US" altLang="en-US" dirty="0"/>
              <a: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C9BCFC-D784-744E-8539-2CFF88ECE531}"/>
              </a:ext>
            </a:extLst>
          </p:cNvPr>
          <p:cNvSpPr>
            <a:spLocks noGrp="1"/>
          </p:cNvSpPr>
          <p:nvPr>
            <p:ph type="title"/>
          </p:nvPr>
        </p:nvSpPr>
        <p:spPr/>
        <p:txBody>
          <a:bodyPr/>
          <a:lstStyle/>
          <a:p>
            <a:r>
              <a:rPr lang="en-US" sz="2800" dirty="0"/>
              <a:t>The Ohio Pupil Transportation Task Force</a:t>
            </a:r>
          </a:p>
        </p:txBody>
      </p:sp>
      <p:sp>
        <p:nvSpPr>
          <p:cNvPr id="3" name="Content Placeholder 2">
            <a:extLst>
              <a:ext uri="{FF2B5EF4-FFF2-40B4-BE49-F238E27FC236}">
                <a16:creationId xmlns:a16="http://schemas.microsoft.com/office/drawing/2014/main" id="{9C13D18B-17B0-544A-B8F2-AA320E3CF35E}"/>
              </a:ext>
            </a:extLst>
          </p:cNvPr>
          <p:cNvSpPr>
            <a:spLocks noGrp="1"/>
          </p:cNvSpPr>
          <p:nvPr>
            <p:ph sz="half" idx="1"/>
          </p:nvPr>
        </p:nvSpPr>
        <p:spPr>
          <a:xfrm>
            <a:off x="1585344" y="1069522"/>
            <a:ext cx="7519536" cy="3394471"/>
          </a:xfrm>
        </p:spPr>
        <p:txBody>
          <a:bodyPr/>
          <a:lstStyle/>
          <a:p>
            <a:r>
              <a:rPr lang="en-US" sz="2000" dirty="0"/>
              <a:t>The task force is comprised of 30 school transportation professionals from Ohio’s public schools. The members worked together to study transportation options, constraints, and needs as they pertain to the pandemic.</a:t>
            </a:r>
          </a:p>
          <a:p>
            <a:r>
              <a:rPr lang="en-US" sz="2000" dirty="0"/>
              <a:t>The material presented by the task force is meant to serve as guidance, and to help local school district officials understand the options and constraints inherent in the restart of safe school transportation services.</a:t>
            </a:r>
          </a:p>
          <a:p>
            <a:r>
              <a:rPr lang="en-US" sz="2000" dirty="0"/>
              <a:t>Within the task force the members focused on seven different aspects of pupil transportation services. Each of these focus areas has its own presentation. </a:t>
            </a:r>
          </a:p>
        </p:txBody>
      </p:sp>
    </p:spTree>
    <p:extLst>
      <p:ext uri="{BB962C8B-B14F-4D97-AF65-F5344CB8AC3E}">
        <p14:creationId xmlns:p14="http://schemas.microsoft.com/office/powerpoint/2010/main" val="12310193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906874-7C48-CE4D-A6F1-DD65701F086F}"/>
              </a:ext>
            </a:extLst>
          </p:cNvPr>
          <p:cNvSpPr>
            <a:spLocks noGrp="1"/>
          </p:cNvSpPr>
          <p:nvPr>
            <p:ph type="title"/>
          </p:nvPr>
        </p:nvSpPr>
        <p:spPr/>
        <p:txBody>
          <a:bodyPr/>
          <a:lstStyle/>
          <a:p>
            <a:r>
              <a:rPr lang="en-US" sz="3000" dirty="0"/>
              <a:t>Prerequisites for good routing</a:t>
            </a:r>
          </a:p>
        </p:txBody>
      </p:sp>
      <p:sp>
        <p:nvSpPr>
          <p:cNvPr id="3" name="Content Placeholder 2">
            <a:extLst>
              <a:ext uri="{FF2B5EF4-FFF2-40B4-BE49-F238E27FC236}">
                <a16:creationId xmlns:a16="http://schemas.microsoft.com/office/drawing/2014/main" id="{9596DA19-EA21-2F4F-8200-CD9EFD6F07D5}"/>
              </a:ext>
            </a:extLst>
          </p:cNvPr>
          <p:cNvSpPr>
            <a:spLocks noGrp="1"/>
          </p:cNvSpPr>
          <p:nvPr>
            <p:ph sz="half" idx="1"/>
          </p:nvPr>
        </p:nvSpPr>
        <p:spPr>
          <a:xfrm>
            <a:off x="1546087" y="1200152"/>
            <a:ext cx="7528244" cy="3232512"/>
          </a:xfrm>
        </p:spPr>
        <p:txBody>
          <a:bodyPr/>
          <a:lstStyle/>
          <a:p>
            <a:r>
              <a:rPr lang="en-US" dirty="0"/>
              <a:t>Certain precautions and steps must be considered prior to the resumption of any school transportation routing.</a:t>
            </a:r>
          </a:p>
          <a:p>
            <a:r>
              <a:rPr lang="en-US" dirty="0"/>
              <a:t>The understanding of those actions is of paramount importance, and must be considered prior to routing</a:t>
            </a:r>
          </a:p>
        </p:txBody>
      </p:sp>
    </p:spTree>
    <p:extLst>
      <p:ext uri="{BB962C8B-B14F-4D97-AF65-F5344CB8AC3E}">
        <p14:creationId xmlns:p14="http://schemas.microsoft.com/office/powerpoint/2010/main" val="5894198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54629" y="286216"/>
            <a:ext cx="7393577" cy="482252"/>
          </a:xfrm>
        </p:spPr>
        <p:txBody>
          <a:bodyPr>
            <a:normAutofit fontScale="90000"/>
          </a:bodyPr>
          <a:lstStyle/>
          <a:p>
            <a:r>
              <a:rPr lang="en-US" dirty="0"/>
              <a:t>The key to running routes – protect staff</a:t>
            </a:r>
            <a:endParaRPr lang="en-US" sz="2700" dirty="0"/>
          </a:p>
        </p:txBody>
      </p:sp>
      <p:sp>
        <p:nvSpPr>
          <p:cNvPr id="3" name="Text Placeholder 2"/>
          <p:cNvSpPr>
            <a:spLocks noGrp="1"/>
          </p:cNvSpPr>
          <p:nvPr>
            <p:ph type="body" idx="1"/>
          </p:nvPr>
        </p:nvSpPr>
        <p:spPr>
          <a:xfrm>
            <a:off x="1905621" y="996226"/>
            <a:ext cx="6447501" cy="3710836"/>
          </a:xfrm>
        </p:spPr>
        <p:txBody>
          <a:bodyPr>
            <a:noAutofit/>
          </a:bodyPr>
          <a:lstStyle/>
          <a:p>
            <a:pPr marL="214313" indent="-214313">
              <a:buFont typeface="Wingdings" panose="05000000000000000000" pitchFamily="2" charset="2"/>
              <a:buChar char="q"/>
            </a:pPr>
            <a:r>
              <a:rPr lang="en-US" sz="1600" dirty="0"/>
              <a:t>Drivers, bus monitors/aides/paraprofessionals should wear personal protective equipment (PPE) such as; mask, face shields, gloves, glasses or gowns when they must work closely with students. Use guidance from your local Health Department and district administration.</a:t>
            </a:r>
          </a:p>
          <a:p>
            <a:pPr marL="214313" indent="-214313">
              <a:buFont typeface="Wingdings" panose="05000000000000000000" pitchFamily="2" charset="2"/>
              <a:buChar char="q"/>
            </a:pPr>
            <a:r>
              <a:rPr lang="en-US" sz="1600" dirty="0"/>
              <a:t>Each bus should carry a supply of temporary masks for students who come to the bus without a mask.</a:t>
            </a:r>
          </a:p>
          <a:p>
            <a:pPr marL="214313" indent="-214313">
              <a:buFont typeface="Wingdings" panose="05000000000000000000" pitchFamily="2" charset="2"/>
              <a:buChar char="q"/>
            </a:pPr>
            <a:r>
              <a:rPr lang="en-US" sz="1600" dirty="0"/>
              <a:t>Cleaning/sanitizing products should be carried on the bus in a closed container. </a:t>
            </a:r>
          </a:p>
          <a:p>
            <a:pPr marL="214313" indent="-214313">
              <a:buFont typeface="Wingdings" panose="05000000000000000000" pitchFamily="2" charset="2"/>
              <a:buChar char="q"/>
            </a:pPr>
            <a:r>
              <a:rPr lang="en-US" sz="1600" dirty="0"/>
              <a:t>The front row of seats should remain empty to protect the driver.</a:t>
            </a:r>
          </a:p>
          <a:p>
            <a:pPr marL="214313" indent="-214313">
              <a:buFont typeface="Wingdings" panose="05000000000000000000" pitchFamily="2" charset="2"/>
              <a:buChar char="q"/>
            </a:pPr>
            <a:r>
              <a:rPr lang="en-US" sz="1600" dirty="0"/>
              <a:t>Driver protective barriers may be added behind the driver seat per OSP specifications.</a:t>
            </a:r>
          </a:p>
          <a:p>
            <a:pPr marL="214313" indent="-214313">
              <a:buFont typeface="Wingdings" panose="05000000000000000000" pitchFamily="2" charset="2"/>
              <a:buChar char="q"/>
            </a:pPr>
            <a:r>
              <a:rPr lang="en-US" sz="1600" dirty="0"/>
              <a:t>Hand sanitizer stations may be added to the bus entrance per OSP specifications.</a:t>
            </a:r>
          </a:p>
        </p:txBody>
      </p:sp>
    </p:spTree>
    <p:extLst>
      <p:ext uri="{BB962C8B-B14F-4D97-AF65-F5344CB8AC3E}">
        <p14:creationId xmlns:p14="http://schemas.microsoft.com/office/powerpoint/2010/main" val="16888357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0092" y="464105"/>
            <a:ext cx="6447501" cy="510436"/>
          </a:xfrm>
        </p:spPr>
        <p:txBody>
          <a:bodyPr>
            <a:normAutofit fontScale="90000"/>
          </a:bodyPr>
          <a:lstStyle/>
          <a:p>
            <a:r>
              <a:rPr lang="en-US" dirty="0"/>
              <a:t>Staff Training	</a:t>
            </a:r>
          </a:p>
        </p:txBody>
      </p:sp>
      <p:sp>
        <p:nvSpPr>
          <p:cNvPr id="3" name="Text Placeholder 2"/>
          <p:cNvSpPr>
            <a:spLocks noGrp="1"/>
          </p:cNvSpPr>
          <p:nvPr>
            <p:ph type="body" idx="1"/>
          </p:nvPr>
        </p:nvSpPr>
        <p:spPr>
          <a:xfrm>
            <a:off x="1759131" y="1225332"/>
            <a:ext cx="7019108" cy="3454063"/>
          </a:xfrm>
        </p:spPr>
        <p:txBody>
          <a:bodyPr>
            <a:normAutofit/>
          </a:bodyPr>
          <a:lstStyle/>
          <a:p>
            <a:pPr marL="214313" indent="-214313">
              <a:buFont typeface="Wingdings" panose="05000000000000000000" pitchFamily="2" charset="2"/>
              <a:buChar char="q"/>
            </a:pPr>
            <a:r>
              <a:rPr lang="en-US" sz="1600" dirty="0"/>
              <a:t>Drivers and aides/monitors/paraprofessionals must be instructed how to clean and sanitize the bus.</a:t>
            </a:r>
          </a:p>
          <a:p>
            <a:pPr marL="214313" indent="-214313">
              <a:buFont typeface="Wingdings" panose="05000000000000000000" pitchFamily="2" charset="2"/>
              <a:buChar char="q"/>
            </a:pPr>
            <a:r>
              <a:rPr lang="en-US" sz="1600" dirty="0"/>
              <a:t>Drivers and aides/monitors/ paraprofessionals should receive training on the use of PPE.</a:t>
            </a:r>
          </a:p>
          <a:p>
            <a:pPr marL="214313" indent="-214313">
              <a:buFont typeface="Wingdings" panose="05000000000000000000" pitchFamily="2" charset="2"/>
              <a:buChar char="q"/>
            </a:pPr>
            <a:r>
              <a:rPr lang="en-US" sz="1600" dirty="0"/>
              <a:t>Signs should be posted inside buses with sanitizer to provide proper use instructions. </a:t>
            </a:r>
          </a:p>
          <a:p>
            <a:pPr marL="214313" indent="-214313">
              <a:buFont typeface="Wingdings" panose="05000000000000000000" pitchFamily="2" charset="2"/>
              <a:buChar char="q"/>
            </a:pPr>
            <a:r>
              <a:rPr lang="en-US" sz="1600" dirty="0"/>
              <a:t>Students should be trained how to protect others from their cough.</a:t>
            </a:r>
          </a:p>
          <a:p>
            <a:pPr marL="214313" indent="-214313">
              <a:buFont typeface="Wingdings" panose="05000000000000000000" pitchFamily="2" charset="2"/>
              <a:buChar char="q"/>
            </a:pPr>
            <a:r>
              <a:rPr lang="en-US" sz="1600" dirty="0"/>
              <a:t>Signs should be posted in buses on how to protect a cough.</a:t>
            </a:r>
          </a:p>
          <a:p>
            <a:pPr marL="214313" indent="-214313">
              <a:buFont typeface="Wingdings" panose="05000000000000000000" pitchFamily="2" charset="2"/>
              <a:buChar char="q"/>
            </a:pPr>
            <a:r>
              <a:rPr lang="en-US" sz="1600" dirty="0"/>
              <a:t>Students and staff should be instructed to wash hands regularly and avoid touching their face.</a:t>
            </a:r>
          </a:p>
          <a:p>
            <a:pPr marL="214313" indent="-214313">
              <a:buFont typeface="Wingdings" panose="05000000000000000000" pitchFamily="2" charset="2"/>
              <a:buChar char="§"/>
            </a:pPr>
            <a:endParaRPr lang="en-US" dirty="0"/>
          </a:p>
        </p:txBody>
      </p:sp>
    </p:spTree>
    <p:extLst>
      <p:ext uri="{BB962C8B-B14F-4D97-AF65-F5344CB8AC3E}">
        <p14:creationId xmlns:p14="http://schemas.microsoft.com/office/powerpoint/2010/main" val="23595585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09B96A-834F-304E-A870-25AC13BDD20F}"/>
              </a:ext>
            </a:extLst>
          </p:cNvPr>
          <p:cNvSpPr>
            <a:spLocks noGrp="1"/>
          </p:cNvSpPr>
          <p:nvPr>
            <p:ph type="title"/>
          </p:nvPr>
        </p:nvSpPr>
        <p:spPr>
          <a:xfrm>
            <a:off x="1979750" y="108857"/>
            <a:ext cx="6447501" cy="849086"/>
          </a:xfrm>
        </p:spPr>
        <p:txBody>
          <a:bodyPr>
            <a:normAutofit/>
          </a:bodyPr>
          <a:lstStyle/>
          <a:p>
            <a:r>
              <a:rPr lang="en-US" sz="3000" dirty="0"/>
              <a:t>Resources</a:t>
            </a:r>
          </a:p>
        </p:txBody>
      </p:sp>
      <p:sp>
        <p:nvSpPr>
          <p:cNvPr id="3" name="Text Placeholder 2">
            <a:extLst>
              <a:ext uri="{FF2B5EF4-FFF2-40B4-BE49-F238E27FC236}">
                <a16:creationId xmlns:a16="http://schemas.microsoft.com/office/drawing/2014/main" id="{17A6331D-2193-3B49-95AA-21C5555FB028}"/>
              </a:ext>
            </a:extLst>
          </p:cNvPr>
          <p:cNvSpPr>
            <a:spLocks noGrp="1"/>
          </p:cNvSpPr>
          <p:nvPr>
            <p:ph type="body" idx="1"/>
          </p:nvPr>
        </p:nvSpPr>
        <p:spPr>
          <a:xfrm>
            <a:off x="1596572" y="1097280"/>
            <a:ext cx="7355839" cy="3798026"/>
          </a:xfrm>
        </p:spPr>
        <p:txBody>
          <a:bodyPr>
            <a:normAutofit fontScale="92500"/>
          </a:bodyPr>
          <a:lstStyle/>
          <a:p>
            <a:pPr marL="257175" indent="-257175">
              <a:buFont typeface="Wingdings" panose="05000000000000000000" pitchFamily="2" charset="2"/>
              <a:buChar char="q"/>
            </a:pPr>
            <a:r>
              <a:rPr lang="en-US" sz="1600" dirty="0">
                <a:solidFill>
                  <a:schemeClr val="tx1"/>
                </a:solidFill>
              </a:rPr>
              <a:t>Communicate with your local Health Dept. for guidance on proper social distancing in your community. </a:t>
            </a:r>
          </a:p>
          <a:p>
            <a:pPr marL="257175" indent="-257175">
              <a:buFont typeface="Wingdings" panose="05000000000000000000" pitchFamily="2" charset="2"/>
              <a:buChar char="q"/>
            </a:pPr>
            <a:r>
              <a:rPr lang="en-US" sz="1600" dirty="0">
                <a:solidFill>
                  <a:schemeClr val="tx1"/>
                </a:solidFill>
              </a:rPr>
              <a:t>Ask your district superintendent what the local goals are for in-person learning. </a:t>
            </a:r>
          </a:p>
          <a:p>
            <a:pPr marL="257175" indent="-257175">
              <a:buFont typeface="Wingdings" panose="05000000000000000000" pitchFamily="2" charset="2"/>
              <a:buChar char="q"/>
            </a:pPr>
            <a:r>
              <a:rPr lang="en-US" sz="1600" dirty="0">
                <a:solidFill>
                  <a:schemeClr val="tx1"/>
                </a:solidFill>
              </a:rPr>
              <a:t>Analyze ridership data to get a realistic number of bus riders. Consider surveying parents to ask if they will be putting their students on the bus. </a:t>
            </a:r>
          </a:p>
          <a:p>
            <a:pPr marL="257175" indent="-257175">
              <a:buFont typeface="Wingdings" panose="05000000000000000000" pitchFamily="2" charset="2"/>
              <a:buChar char="q"/>
            </a:pPr>
            <a:r>
              <a:rPr lang="en-US" sz="1600" dirty="0">
                <a:solidFill>
                  <a:schemeClr val="tx1"/>
                </a:solidFill>
              </a:rPr>
              <a:t>Assess the number of school bus drivers that intend to return to work and are able to drive bus routes. </a:t>
            </a:r>
          </a:p>
          <a:p>
            <a:pPr marL="257175" indent="-257175">
              <a:buFont typeface="Wingdings" panose="05000000000000000000" pitchFamily="2" charset="2"/>
              <a:buChar char="q"/>
            </a:pPr>
            <a:r>
              <a:rPr lang="en-US" sz="1600" dirty="0">
                <a:solidFill>
                  <a:schemeClr val="tx1"/>
                </a:solidFill>
              </a:rPr>
              <a:t>Evaluate your fleet to determine the number of available buses/vans. Consider regular ed and special needs vehicles. </a:t>
            </a:r>
          </a:p>
          <a:p>
            <a:pPr marL="257175" indent="-257175">
              <a:buFont typeface="Wingdings" panose="05000000000000000000" pitchFamily="2" charset="2"/>
              <a:buChar char="q"/>
            </a:pPr>
            <a:r>
              <a:rPr lang="en-US" sz="1600" dirty="0">
                <a:solidFill>
                  <a:schemeClr val="tx1"/>
                </a:solidFill>
              </a:rPr>
              <a:t>Determine capacity of each of those vehicles. Capacity will be based upon local health department guidance, prevalence of infection in your community, and the  district’s in-person learning goals. </a:t>
            </a:r>
          </a:p>
          <a:p>
            <a:pPr marL="257175" indent="-257175">
              <a:buFont typeface="Wingdings" panose="05000000000000000000" pitchFamily="2" charset="2"/>
              <a:buChar char="q"/>
            </a:pPr>
            <a:r>
              <a:rPr lang="en-US" sz="1600" dirty="0">
                <a:solidFill>
                  <a:schemeClr val="tx1"/>
                </a:solidFill>
              </a:rPr>
              <a:t>If social distancing will be employed on the buses, determine whether you have capacity to add buses and drivers to accommodate the district plan to return to the classroom. Most districts will not be able to increase fleet size. </a:t>
            </a:r>
          </a:p>
          <a:p>
            <a:endParaRPr lang="en-US" dirty="0"/>
          </a:p>
        </p:txBody>
      </p:sp>
    </p:spTree>
    <p:extLst>
      <p:ext uri="{BB962C8B-B14F-4D97-AF65-F5344CB8AC3E}">
        <p14:creationId xmlns:p14="http://schemas.microsoft.com/office/powerpoint/2010/main" val="17232683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29920" y="156754"/>
            <a:ext cx="6447501" cy="754694"/>
          </a:xfrm>
        </p:spPr>
        <p:txBody>
          <a:bodyPr>
            <a:normAutofit/>
          </a:bodyPr>
          <a:lstStyle/>
          <a:p>
            <a:r>
              <a:rPr lang="en-US" sz="3000" dirty="0"/>
              <a:t>Controlling Ridership </a:t>
            </a:r>
          </a:p>
        </p:txBody>
      </p:sp>
      <p:sp>
        <p:nvSpPr>
          <p:cNvPr id="3" name="Text Placeholder 2"/>
          <p:cNvSpPr>
            <a:spLocks noGrp="1"/>
          </p:cNvSpPr>
          <p:nvPr>
            <p:ph type="body" idx="1"/>
          </p:nvPr>
        </p:nvSpPr>
        <p:spPr>
          <a:xfrm>
            <a:off x="1654629" y="989825"/>
            <a:ext cx="7142470" cy="4061146"/>
          </a:xfrm>
        </p:spPr>
        <p:txBody>
          <a:bodyPr>
            <a:normAutofit/>
          </a:bodyPr>
          <a:lstStyle/>
          <a:p>
            <a:r>
              <a:rPr lang="en-US" sz="1600" b="1" u="sng" dirty="0">
                <a:solidFill>
                  <a:schemeClr val="tx1"/>
                </a:solidFill>
              </a:rPr>
              <a:t>Consider limiting, reducing or eliminating one or more of the following:</a:t>
            </a:r>
          </a:p>
          <a:p>
            <a:pPr marL="257175" indent="-257175">
              <a:buFont typeface="Wingdings" panose="05000000000000000000" pitchFamily="2" charset="2"/>
              <a:buChar char="q"/>
            </a:pPr>
            <a:r>
              <a:rPr lang="en-US" sz="1600" dirty="0">
                <a:solidFill>
                  <a:schemeClr val="tx1"/>
                </a:solidFill>
              </a:rPr>
              <a:t>Home to school transportation for career technical and vocational students. Provide state minimum service of transfer from high school to vocational campus. </a:t>
            </a:r>
          </a:p>
          <a:p>
            <a:pPr marL="257175" indent="-257175">
              <a:buFont typeface="Wingdings" panose="05000000000000000000" pitchFamily="2" charset="2"/>
              <a:buChar char="q"/>
            </a:pPr>
            <a:r>
              <a:rPr lang="en-US" sz="1600" dirty="0">
                <a:solidFill>
                  <a:schemeClr val="tx1"/>
                </a:solidFill>
              </a:rPr>
              <a:t>After school transportation.</a:t>
            </a:r>
          </a:p>
          <a:p>
            <a:pPr marL="257175" indent="-257175">
              <a:buFont typeface="Wingdings" panose="05000000000000000000" pitchFamily="2" charset="2"/>
              <a:buChar char="q"/>
            </a:pPr>
            <a:r>
              <a:rPr lang="en-US" sz="1600" dirty="0">
                <a:solidFill>
                  <a:schemeClr val="tx1"/>
                </a:solidFill>
              </a:rPr>
              <a:t>Field trips and extra-curricular trips</a:t>
            </a:r>
          </a:p>
          <a:p>
            <a:pPr marL="257175" indent="-257175">
              <a:buFont typeface="Wingdings" panose="05000000000000000000" pitchFamily="2" charset="2"/>
              <a:buChar char="q"/>
            </a:pPr>
            <a:r>
              <a:rPr lang="en-US" sz="1600" dirty="0">
                <a:solidFill>
                  <a:schemeClr val="tx1"/>
                </a:solidFill>
              </a:rPr>
              <a:t>Any bus needs that interfere with regular route service.</a:t>
            </a:r>
          </a:p>
          <a:p>
            <a:pPr marL="257175" indent="-257175">
              <a:buFont typeface="Wingdings" panose="05000000000000000000" pitchFamily="2" charset="2"/>
              <a:buChar char="q"/>
            </a:pPr>
            <a:r>
              <a:rPr lang="en-US" sz="1600" dirty="0">
                <a:solidFill>
                  <a:schemeClr val="tx1"/>
                </a:solidFill>
              </a:rPr>
              <a:t>Limit all students to a single stop, including shared parenting scenarios. This reduces the need for students to have multiple seats assigned on different routes.  </a:t>
            </a:r>
          </a:p>
          <a:p>
            <a:pPr marL="257175" indent="-257175">
              <a:buFont typeface="Wingdings" panose="05000000000000000000" pitchFamily="2" charset="2"/>
              <a:buChar char="q"/>
            </a:pPr>
            <a:r>
              <a:rPr lang="en-US" sz="1600" dirty="0">
                <a:solidFill>
                  <a:schemeClr val="tx1"/>
                </a:solidFill>
              </a:rPr>
              <a:t>Special passes for alternate stops.</a:t>
            </a:r>
          </a:p>
          <a:p>
            <a:pPr marL="257175" indent="-257175">
              <a:buFont typeface="Wingdings" panose="05000000000000000000" pitchFamily="2" charset="2"/>
              <a:buChar char="q"/>
            </a:pPr>
            <a:r>
              <a:rPr lang="en-US" sz="1600" dirty="0">
                <a:solidFill>
                  <a:schemeClr val="tx1"/>
                </a:solidFill>
              </a:rPr>
              <a:t>Commercial child-care stops. </a:t>
            </a:r>
          </a:p>
          <a:p>
            <a:endParaRPr lang="en-US" dirty="0"/>
          </a:p>
        </p:txBody>
      </p:sp>
    </p:spTree>
    <p:extLst>
      <p:ext uri="{BB962C8B-B14F-4D97-AF65-F5344CB8AC3E}">
        <p14:creationId xmlns:p14="http://schemas.microsoft.com/office/powerpoint/2010/main" val="3491993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37510" y="420028"/>
            <a:ext cx="6790676" cy="1373937"/>
          </a:xfrm>
        </p:spPr>
        <p:txBody>
          <a:bodyPr>
            <a:normAutofit fontScale="90000"/>
          </a:bodyPr>
          <a:lstStyle/>
          <a:p>
            <a:r>
              <a:rPr lang="en-US" sz="2400" b="1" dirty="0"/>
              <a:t>If social distancing is mandated in your community, and excess fleet capacity does not exist, consider the following ways of reducing rider counts</a:t>
            </a:r>
            <a:endParaRPr lang="en-US" sz="2400" dirty="0"/>
          </a:p>
        </p:txBody>
      </p:sp>
      <p:sp>
        <p:nvSpPr>
          <p:cNvPr id="3" name="Text Placeholder 2"/>
          <p:cNvSpPr>
            <a:spLocks noGrp="1"/>
          </p:cNvSpPr>
          <p:nvPr>
            <p:ph type="body" idx="1"/>
          </p:nvPr>
        </p:nvSpPr>
        <p:spPr>
          <a:xfrm>
            <a:off x="1767840" y="1493000"/>
            <a:ext cx="7088732" cy="3462177"/>
          </a:xfrm>
        </p:spPr>
        <p:txBody>
          <a:bodyPr>
            <a:normAutofit/>
          </a:bodyPr>
          <a:lstStyle/>
          <a:p>
            <a:pPr marL="257175" indent="-257175">
              <a:buFont typeface="Wingdings" panose="05000000000000000000" pitchFamily="2" charset="2"/>
              <a:buChar char="q"/>
            </a:pPr>
            <a:r>
              <a:rPr lang="en-US" sz="1600" dirty="0">
                <a:solidFill>
                  <a:schemeClr val="tx1"/>
                </a:solidFill>
              </a:rPr>
              <a:t>Increase the size of the no-transportation zones around schools where it is safe to walk/bike to and from school. These zones can be up to two miles from the school of attendance.</a:t>
            </a:r>
          </a:p>
          <a:p>
            <a:pPr marL="257175" indent="-257175">
              <a:buFont typeface="Wingdings" panose="05000000000000000000" pitchFamily="2" charset="2"/>
              <a:buChar char="q"/>
            </a:pPr>
            <a:r>
              <a:rPr lang="en-US" sz="1600" dirty="0">
                <a:solidFill>
                  <a:schemeClr val="tx1"/>
                </a:solidFill>
              </a:rPr>
              <a:t>Eliminate high school bus service so that buses can be reallocated for students in grades Kindergarten through 8. </a:t>
            </a:r>
          </a:p>
          <a:p>
            <a:pPr marL="257175" indent="-257175">
              <a:buFont typeface="Wingdings" panose="05000000000000000000" pitchFamily="2" charset="2"/>
              <a:buChar char="q"/>
            </a:pPr>
            <a:r>
              <a:rPr lang="en-US" sz="1600" dirty="0">
                <a:solidFill>
                  <a:schemeClr val="tx1"/>
                </a:solidFill>
              </a:rPr>
              <a:t>Routing changes, including reduced capacity, adding bus stops and modifying routes to accommodate bell schedule changes will require additional routing time for planning as well as added expense.</a:t>
            </a:r>
            <a:endParaRPr lang="en-US" sz="1600" dirty="0"/>
          </a:p>
        </p:txBody>
      </p:sp>
    </p:spTree>
    <p:extLst>
      <p:ext uri="{BB962C8B-B14F-4D97-AF65-F5344CB8AC3E}">
        <p14:creationId xmlns:p14="http://schemas.microsoft.com/office/powerpoint/2010/main" val="37115594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85257" y="375424"/>
            <a:ext cx="6984177" cy="754694"/>
          </a:xfrm>
        </p:spPr>
        <p:txBody>
          <a:bodyPr>
            <a:normAutofit/>
          </a:bodyPr>
          <a:lstStyle/>
          <a:p>
            <a:r>
              <a:rPr lang="en-US" sz="3000" dirty="0"/>
              <a:t>Bus Stop considerations</a:t>
            </a:r>
          </a:p>
        </p:txBody>
      </p:sp>
      <p:sp>
        <p:nvSpPr>
          <p:cNvPr id="3" name="Text Placeholder 2"/>
          <p:cNvSpPr>
            <a:spLocks noGrp="1"/>
          </p:cNvSpPr>
          <p:nvPr>
            <p:ph type="body" idx="1"/>
          </p:nvPr>
        </p:nvSpPr>
        <p:spPr>
          <a:xfrm>
            <a:off x="1785257" y="1193074"/>
            <a:ext cx="7069244" cy="3575001"/>
          </a:xfrm>
        </p:spPr>
        <p:txBody>
          <a:bodyPr>
            <a:noAutofit/>
          </a:bodyPr>
          <a:lstStyle/>
          <a:p>
            <a:pPr marL="257175" indent="-257175">
              <a:buFont typeface="Wingdings" panose="05000000000000000000" pitchFamily="2" charset="2"/>
              <a:buChar char="q"/>
            </a:pPr>
            <a:r>
              <a:rPr lang="en-US" sz="1600" dirty="0">
                <a:solidFill>
                  <a:schemeClr val="tx1"/>
                </a:solidFill>
              </a:rPr>
              <a:t>Adding additional bus stops to decrease the number of students at each stop will result in longer routes and potentially the need for additional buses. </a:t>
            </a:r>
          </a:p>
          <a:p>
            <a:pPr marL="257175" indent="-257175">
              <a:buFont typeface="Wingdings" panose="05000000000000000000" pitchFamily="2" charset="2"/>
              <a:buChar char="q"/>
            </a:pPr>
            <a:r>
              <a:rPr lang="en-US" sz="1600" dirty="0">
                <a:solidFill>
                  <a:schemeClr val="tx1"/>
                </a:solidFill>
              </a:rPr>
              <a:t>Another way to manage students at bus stops is to ask parents to monitor students at the bus stop and enforce social distancing. By asking parents to assist with this function the bus stops can be left as currently scheduled to avoid disruption to existing route. </a:t>
            </a:r>
          </a:p>
          <a:p>
            <a:pPr marL="257175" indent="-257175">
              <a:buFont typeface="Wingdings" panose="05000000000000000000" pitchFamily="2" charset="2"/>
              <a:buChar char="q"/>
            </a:pPr>
            <a:r>
              <a:rPr lang="en-US" sz="1600" dirty="0">
                <a:solidFill>
                  <a:schemeClr val="tx1"/>
                </a:solidFill>
              </a:rPr>
              <a:t>Drop off and pick up points at school campuses need to be carefully managed. Bus riders, parent drop-offs and walkers should all be assigned different entrances at the school building. </a:t>
            </a:r>
          </a:p>
          <a:p>
            <a:pPr marL="257175" indent="-257175">
              <a:buFont typeface="Wingdings" panose="05000000000000000000" pitchFamily="2" charset="2"/>
              <a:buChar char="q"/>
            </a:pPr>
            <a:r>
              <a:rPr lang="en-US" sz="1600" dirty="0">
                <a:solidFill>
                  <a:schemeClr val="tx1"/>
                </a:solidFill>
              </a:rPr>
              <a:t>Buses should be unloaded or loaded separately and not all at the same time. This may require route times to be staggered to avoid bus traffic backups in the school driveways.</a:t>
            </a:r>
          </a:p>
        </p:txBody>
      </p:sp>
    </p:spTree>
    <p:extLst>
      <p:ext uri="{BB962C8B-B14F-4D97-AF65-F5344CB8AC3E}">
        <p14:creationId xmlns:p14="http://schemas.microsoft.com/office/powerpoint/2010/main" val="1621704130"/>
      </p:ext>
    </p:extLst>
  </p:cSld>
  <p:clrMapOvr>
    <a:masterClrMapping/>
  </p:clrMapOvr>
</p:sld>
</file>

<file path=ppt/theme/theme1.xml><?xml version="1.0" encoding="utf-8"?>
<a:theme xmlns:a="http://schemas.openxmlformats.org/drawingml/2006/main" name="OSB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2020OSBATemplate (1)" id="{C253DDBB-A89A-1C40-ADF4-964A6D5A5D64}" vid="{25615407-47D3-EA4D-B750-A2C3C9D7188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1104</TotalTime>
  <Words>2051</Words>
  <Application>Microsoft Macintosh PowerPoint</Application>
  <PresentationFormat>On-screen Show (16:9)</PresentationFormat>
  <Paragraphs>138</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Calibri</vt:lpstr>
      <vt:lpstr>Wingdings</vt:lpstr>
      <vt:lpstr>OSBA</vt:lpstr>
      <vt:lpstr>Routing Recommendations</vt:lpstr>
      <vt:lpstr>The Ohio Pupil Transportation Task Force</vt:lpstr>
      <vt:lpstr>Prerequisites for good routing</vt:lpstr>
      <vt:lpstr>The key to running routes – protect staff</vt:lpstr>
      <vt:lpstr>Staff Training </vt:lpstr>
      <vt:lpstr>Resources</vt:lpstr>
      <vt:lpstr>Controlling Ridership </vt:lpstr>
      <vt:lpstr>If social distancing is mandated in your community, and excess fleet capacity does not exist, consider the following ways of reducing rider counts</vt:lpstr>
      <vt:lpstr>Bus Stop considerations</vt:lpstr>
      <vt:lpstr>Miscellaneous considerations  </vt:lpstr>
      <vt:lpstr>Safety issues</vt:lpstr>
      <vt:lpstr>The parental role in school transportation</vt:lpstr>
      <vt:lpstr>Routing Options depending on Risk Level Any change in risk level during the school year will disrupt school routes. It could take several weeks to accomplish rerouting and follow state transportation requirements. </vt:lpstr>
      <vt:lpstr>Routing Options depending on Risk Level Any change to a higher risk level, mid year, could take several weeks as buses will need to be re-routed.</vt:lpstr>
      <vt:lpstr>The task force members</vt:lpstr>
      <vt:lpstr>OSBA was proud to serve as the host for this transportation task force.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 Clark</dc:creator>
  <cp:lastModifiedBy>Pete Japikse</cp:lastModifiedBy>
  <cp:revision>14</cp:revision>
  <cp:lastPrinted>2020-06-22T22:04:28Z</cp:lastPrinted>
  <dcterms:created xsi:type="dcterms:W3CDTF">2019-01-15T13:43:23Z</dcterms:created>
  <dcterms:modified xsi:type="dcterms:W3CDTF">2020-06-23T17:03:30Z</dcterms:modified>
</cp:coreProperties>
</file>