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02D6-8EA1-4B9D-A08B-7160A631F9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A4EEC3-1397-40CD-88F6-E683717185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DDE83A-795F-433C-8369-E759971C45D7}"/>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5" name="Footer Placeholder 4">
            <a:extLst>
              <a:ext uri="{FF2B5EF4-FFF2-40B4-BE49-F238E27FC236}">
                <a16:creationId xmlns:a16="http://schemas.microsoft.com/office/drawing/2014/main" id="{6A5419FD-0BB3-498A-BF1C-2CCD194C41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E3C7E5-810D-4AA4-9C9F-2728133792A2}"/>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90078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CCAF-3C1E-48AD-A28C-4F4A505C80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7F752A-C06C-4469-8363-4658FC2297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F1431-2959-4896-BEEE-D6674E820E0B}"/>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5" name="Footer Placeholder 4">
            <a:extLst>
              <a:ext uri="{FF2B5EF4-FFF2-40B4-BE49-F238E27FC236}">
                <a16:creationId xmlns:a16="http://schemas.microsoft.com/office/drawing/2014/main" id="{4CB18BCB-0AE9-43D8-BDA2-A06170E179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F8DE20-D10D-41EE-9416-50E9C6ED31B5}"/>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285145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C125B-F2B9-4805-8FEC-CD59C412F4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7DF477-9BA7-4DEC-A2DB-1D43A52D42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2C450-4CD2-4BC8-8180-7BA51B6FDA8C}"/>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5" name="Footer Placeholder 4">
            <a:extLst>
              <a:ext uri="{FF2B5EF4-FFF2-40B4-BE49-F238E27FC236}">
                <a16:creationId xmlns:a16="http://schemas.microsoft.com/office/drawing/2014/main" id="{260D6CCD-C7AB-4820-9AEB-FA3F7178A7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0863FD-3276-4954-AC21-638FD472F4A4}"/>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3912815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45BBB-1077-4AEC-8196-A1C86799A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0D1DEF-4A2D-4059-AECE-B2D33C8D99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8DB4A1-8209-4DC2-A638-E26F12467610}"/>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5" name="Footer Placeholder 4">
            <a:extLst>
              <a:ext uri="{FF2B5EF4-FFF2-40B4-BE49-F238E27FC236}">
                <a16:creationId xmlns:a16="http://schemas.microsoft.com/office/drawing/2014/main" id="{26C27845-21F6-4789-9846-CB6A90512F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3EFF61-AC3A-478F-A2C4-FF09FEC3A3E8}"/>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243434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AC0C-E79A-44EE-9A95-66984DB350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71A182-5A28-4120-AA9E-75FB66C163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2038F5-C929-495D-B468-77CC62B50FAF}"/>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5" name="Footer Placeholder 4">
            <a:extLst>
              <a:ext uri="{FF2B5EF4-FFF2-40B4-BE49-F238E27FC236}">
                <a16:creationId xmlns:a16="http://schemas.microsoft.com/office/drawing/2014/main" id="{9778534C-3695-4F69-8205-6CEECC08C7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262F21-EC45-4C3E-8CEA-CA6B9C48A962}"/>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154337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1849-869E-4FF3-BA57-52C051838F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68991-92DF-4BD8-8A62-8A12F687FE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4FC9C7-151C-4C27-93E6-1783756F34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0C7458-1889-4094-AC20-7F9E7934A786}"/>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6" name="Footer Placeholder 5">
            <a:extLst>
              <a:ext uri="{FF2B5EF4-FFF2-40B4-BE49-F238E27FC236}">
                <a16:creationId xmlns:a16="http://schemas.microsoft.com/office/drawing/2014/main" id="{AF1BF0BD-7479-47CD-8525-DE5397B4DE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1D5138-30C1-44C6-A389-BC49CC3EFB81}"/>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108281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4618-433D-4083-9F09-60D3DDCC06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60F38F-988A-44B8-BCE7-852846B1E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91E4D5-D0D4-40CC-9C61-4FA3A0FFDA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8F5C62-06F3-4EDA-BBD5-260687E4B0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917A20-00B3-44E2-AF13-DFE5175B2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FD4285-A74E-403F-9661-A28894F9E8F6}"/>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8" name="Footer Placeholder 7">
            <a:extLst>
              <a:ext uri="{FF2B5EF4-FFF2-40B4-BE49-F238E27FC236}">
                <a16:creationId xmlns:a16="http://schemas.microsoft.com/office/drawing/2014/main" id="{E260BB42-E8ED-492B-BED2-113BFDA68AF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3CD01D3-E94F-435E-8405-8F5F83A7C96E}"/>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3427481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A16AB-839C-406A-9468-9A58F9AFF1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8A1E74-13B9-43B0-A055-C90A65A6327C}"/>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4" name="Footer Placeholder 3">
            <a:extLst>
              <a:ext uri="{FF2B5EF4-FFF2-40B4-BE49-F238E27FC236}">
                <a16:creationId xmlns:a16="http://schemas.microsoft.com/office/drawing/2014/main" id="{517D6673-1B36-4B14-AA0C-C40C7FE753B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13B291C-3E2F-4F4E-A46F-DFBF60B296B2}"/>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27949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6B4F00-13AA-44B8-A813-CE5E33086296}"/>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3" name="Footer Placeholder 2">
            <a:extLst>
              <a:ext uri="{FF2B5EF4-FFF2-40B4-BE49-F238E27FC236}">
                <a16:creationId xmlns:a16="http://schemas.microsoft.com/office/drawing/2014/main" id="{2C53EA9F-B83F-4845-A7D7-63FF738E438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FFE69C0-DBC9-44D1-AF2F-F6D4A41C9C04}"/>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189448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9112-4121-4B90-9564-9011B0597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E67884-9283-403A-B3BF-66A93CCC4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953206-8C9A-4453-BAEB-C1D3E2EFF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DC23D-0068-4CB4-A175-0F64B711CEBF}"/>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6" name="Footer Placeholder 5">
            <a:extLst>
              <a:ext uri="{FF2B5EF4-FFF2-40B4-BE49-F238E27FC236}">
                <a16:creationId xmlns:a16="http://schemas.microsoft.com/office/drawing/2014/main" id="{82166A5A-FD27-4EAF-93F1-4B01D52BB6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5095FE-B4C4-4704-B200-563C3F285979}"/>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10818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52A5-9079-4508-8E01-299E8C181D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F74E70-B034-4CF9-9411-4B5508851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662FD4B-B482-44C8-958E-92C3F16329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DC312-9FED-49E7-A233-46D5BA90FEA7}"/>
              </a:ext>
            </a:extLst>
          </p:cNvPr>
          <p:cNvSpPr>
            <a:spLocks noGrp="1"/>
          </p:cNvSpPr>
          <p:nvPr>
            <p:ph type="dt" sz="half" idx="10"/>
          </p:nvPr>
        </p:nvSpPr>
        <p:spPr/>
        <p:txBody>
          <a:bodyPr/>
          <a:lstStyle/>
          <a:p>
            <a:fld id="{3EEDE00A-8FD4-41FB-802E-C1E611A779DE}" type="datetimeFigureOut">
              <a:rPr lang="en-US" smtClean="0"/>
              <a:t>6/29/20</a:t>
            </a:fld>
            <a:endParaRPr lang="en-US" dirty="0"/>
          </a:p>
        </p:txBody>
      </p:sp>
      <p:sp>
        <p:nvSpPr>
          <p:cNvPr id="6" name="Footer Placeholder 5">
            <a:extLst>
              <a:ext uri="{FF2B5EF4-FFF2-40B4-BE49-F238E27FC236}">
                <a16:creationId xmlns:a16="http://schemas.microsoft.com/office/drawing/2014/main" id="{182F76E0-D519-4187-A84C-D60E44B8DC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5DC3CF-0453-4B08-A17A-614F1E07A8C7}"/>
              </a:ext>
            </a:extLst>
          </p:cNvPr>
          <p:cNvSpPr>
            <a:spLocks noGrp="1"/>
          </p:cNvSpPr>
          <p:nvPr>
            <p:ph type="sldNum" sz="quarter" idx="12"/>
          </p:nvPr>
        </p:nvSpPr>
        <p:spPr/>
        <p:txBody>
          <a:bodyPr/>
          <a:lstStyle/>
          <a:p>
            <a:fld id="{0EB38BF1-77EF-4B13-934F-D87079CCE44D}" type="slidenum">
              <a:rPr lang="en-US" smtClean="0"/>
              <a:t>‹#›</a:t>
            </a:fld>
            <a:endParaRPr lang="en-US" dirty="0"/>
          </a:p>
        </p:txBody>
      </p:sp>
    </p:spTree>
    <p:extLst>
      <p:ext uri="{BB962C8B-B14F-4D97-AF65-F5344CB8AC3E}">
        <p14:creationId xmlns:p14="http://schemas.microsoft.com/office/powerpoint/2010/main" val="2719765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138F7-99E0-488F-91B9-A456A29022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B31C7D-61E1-4EE2-BF91-7BEEA5B9B8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0F8D8-D4D4-49BE-AEEE-40B30F815E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DE00A-8FD4-41FB-802E-C1E611A779DE}" type="datetimeFigureOut">
              <a:rPr lang="en-US" smtClean="0"/>
              <a:t>6/29/20</a:t>
            </a:fld>
            <a:endParaRPr lang="en-US" dirty="0"/>
          </a:p>
        </p:txBody>
      </p:sp>
      <p:sp>
        <p:nvSpPr>
          <p:cNvPr id="5" name="Footer Placeholder 4">
            <a:extLst>
              <a:ext uri="{FF2B5EF4-FFF2-40B4-BE49-F238E27FC236}">
                <a16:creationId xmlns:a16="http://schemas.microsoft.com/office/drawing/2014/main" id="{AE705359-3626-4E4F-8C3B-9ACF7CC6F5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2BBB419-7B0A-48D1-AEE2-02CAF0FFED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38BF1-77EF-4B13-934F-D87079CCE44D}" type="slidenum">
              <a:rPr lang="en-US" smtClean="0"/>
              <a:t>‹#›</a:t>
            </a:fld>
            <a:endParaRPr lang="en-US" dirty="0"/>
          </a:p>
        </p:txBody>
      </p:sp>
    </p:spTree>
    <p:extLst>
      <p:ext uri="{BB962C8B-B14F-4D97-AF65-F5344CB8AC3E}">
        <p14:creationId xmlns:p14="http://schemas.microsoft.com/office/powerpoint/2010/main" val="46637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2P0G9O3WZqg" TargetMode="External"/><Relationship Id="rId2" Type="http://schemas.openxmlformats.org/officeDocument/2006/relationships/hyperlink" Target="https://www.youtube.com/watch?v=85fqXAKlY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epa.gov/pesticide-registration/list-n-disinfectants-use-against-sars-cov-2-covid-19" TargetMode="External"/><Relationship Id="rId2" Type="http://schemas.openxmlformats.org/officeDocument/2006/relationships/hyperlink" Target="http://www.cdc.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D4AB27-9BDC-4C21-83D7-397B34A2B03B}"/>
              </a:ext>
            </a:extLst>
          </p:cNvPr>
          <p:cNvSpPr>
            <a:spLocks noGrp="1"/>
          </p:cNvSpPr>
          <p:nvPr>
            <p:ph type="ctrTitle"/>
          </p:nvPr>
        </p:nvSpPr>
        <p:spPr>
          <a:xfrm>
            <a:off x="6590662" y="4267832"/>
            <a:ext cx="4805996" cy="1297115"/>
          </a:xfrm>
        </p:spPr>
        <p:txBody>
          <a:bodyPr anchor="t">
            <a:normAutofit/>
          </a:bodyPr>
          <a:lstStyle/>
          <a:p>
            <a:pPr algn="l"/>
            <a:r>
              <a:rPr lang="en-US" sz="4100">
                <a:solidFill>
                  <a:srgbClr val="000000"/>
                </a:solidFill>
              </a:rPr>
              <a:t>Bus Cleaning and Sanitation</a:t>
            </a:r>
          </a:p>
        </p:txBody>
      </p:sp>
      <p:sp>
        <p:nvSpPr>
          <p:cNvPr id="3" name="Subtitle 2">
            <a:extLst>
              <a:ext uri="{FF2B5EF4-FFF2-40B4-BE49-F238E27FC236}">
                <a16:creationId xmlns:a16="http://schemas.microsoft.com/office/drawing/2014/main" id="{5B73449D-34B3-4930-9B0F-8585BFC13B72}"/>
              </a:ext>
            </a:extLst>
          </p:cNvPr>
          <p:cNvSpPr>
            <a:spLocks noGrp="1"/>
          </p:cNvSpPr>
          <p:nvPr>
            <p:ph type="subTitle" idx="1"/>
          </p:nvPr>
        </p:nvSpPr>
        <p:spPr>
          <a:xfrm>
            <a:off x="6590966" y="3428999"/>
            <a:ext cx="4805691" cy="838831"/>
          </a:xfrm>
        </p:spPr>
        <p:txBody>
          <a:bodyPr anchor="b">
            <a:normAutofit/>
          </a:bodyPr>
          <a:lstStyle/>
          <a:p>
            <a:pPr algn="l"/>
            <a:r>
              <a:rPr lang="en-US" sz="1800" dirty="0">
                <a:solidFill>
                  <a:srgbClr val="000000"/>
                </a:solidFill>
              </a:rPr>
              <a:t>Guideline</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op and bucket">
            <a:extLst>
              <a:ext uri="{FF2B5EF4-FFF2-40B4-BE49-F238E27FC236}">
                <a16:creationId xmlns:a16="http://schemas.microsoft.com/office/drawing/2014/main" id="{2949148E-D46E-413F-B489-2144E2ED3A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2575675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1412-EB7D-4520-BA2C-48F4CC45B664}"/>
              </a:ext>
            </a:extLst>
          </p:cNvPr>
          <p:cNvSpPr>
            <a:spLocks noGrp="1"/>
          </p:cNvSpPr>
          <p:nvPr>
            <p:ph type="title"/>
          </p:nvPr>
        </p:nvSpPr>
        <p:spPr/>
        <p:txBody>
          <a:bodyPr/>
          <a:lstStyle/>
          <a:p>
            <a:r>
              <a:rPr lang="en-US" dirty="0"/>
              <a:t> CDC Definitions</a:t>
            </a:r>
          </a:p>
        </p:txBody>
      </p:sp>
      <p:sp>
        <p:nvSpPr>
          <p:cNvPr id="3" name="Content Placeholder 2">
            <a:extLst>
              <a:ext uri="{FF2B5EF4-FFF2-40B4-BE49-F238E27FC236}">
                <a16:creationId xmlns:a16="http://schemas.microsoft.com/office/drawing/2014/main" id="{875BBAF8-B9E5-42DD-8313-F143A89C491D}"/>
              </a:ext>
            </a:extLst>
          </p:cNvPr>
          <p:cNvSpPr>
            <a:spLocks noGrp="1"/>
          </p:cNvSpPr>
          <p:nvPr>
            <p:ph idx="1"/>
          </p:nvPr>
        </p:nvSpPr>
        <p:spPr/>
        <p:txBody>
          <a:bodyPr>
            <a:normAutofit lnSpcReduction="10000"/>
          </a:bodyPr>
          <a:lstStyle/>
          <a:p>
            <a:r>
              <a:rPr lang="en-US" sz="2400" b="1" dirty="0"/>
              <a:t>Cleaning removes germs</a:t>
            </a:r>
            <a:r>
              <a:rPr lang="en-US" sz="2400" dirty="0"/>
              <a:t>, dirt and impurities from surfaces or objects. Cleaning works by using soap (or detergent) and water to physically remove germs from surfaces. This process does not necessarily kill germs, but by removing them , it lowers their numbers and the risk of spreading them.</a:t>
            </a:r>
          </a:p>
          <a:p>
            <a:r>
              <a:rPr lang="en-US" sz="2400" b="1" dirty="0"/>
              <a:t>Sanitizing lowers the number of germs </a:t>
            </a:r>
            <a:r>
              <a:rPr lang="en-US" sz="2400" dirty="0"/>
              <a:t>on the surfaces or objects to a safe level as judged by public health standards or requirements to lower risk of spreading.</a:t>
            </a:r>
          </a:p>
          <a:p>
            <a:r>
              <a:rPr lang="en-US" sz="2400" b="1" dirty="0"/>
              <a:t>Disinfecting kills germs </a:t>
            </a:r>
            <a:r>
              <a:rPr lang="en-US" sz="2400" dirty="0"/>
              <a:t>on surfaces or objects. Disinfecting works by using chemicals to kill germs on surfaces or objects. This process does not necessarily clean dirty surfaces or remove germs, but by killing germs on a surface after cleaning. It can further lower the risk of infection.</a:t>
            </a:r>
          </a:p>
          <a:p>
            <a:pPr marL="0" indent="0">
              <a:buNone/>
            </a:pPr>
            <a:endParaRPr lang="en-US" sz="2400" dirty="0"/>
          </a:p>
          <a:p>
            <a:pPr marL="0" indent="0">
              <a:buNone/>
            </a:pPr>
            <a:r>
              <a:rPr lang="en-US" sz="1400" i="1" dirty="0"/>
              <a:t>Sanitizing and disinfecting require the use of EPA registered pesticides or disinfecting/sanitizing water-based devices</a:t>
            </a:r>
          </a:p>
        </p:txBody>
      </p:sp>
    </p:spTree>
    <p:extLst>
      <p:ext uri="{BB962C8B-B14F-4D97-AF65-F5344CB8AC3E}">
        <p14:creationId xmlns:p14="http://schemas.microsoft.com/office/powerpoint/2010/main" val="378224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8F31-A743-4CAF-A4F7-101A614F0999}"/>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0E5A28E1-0F07-47E4-AAC1-F6470E827B40}"/>
              </a:ext>
            </a:extLst>
          </p:cNvPr>
          <p:cNvSpPr>
            <a:spLocks noGrp="1"/>
          </p:cNvSpPr>
          <p:nvPr>
            <p:ph idx="1"/>
          </p:nvPr>
        </p:nvSpPr>
        <p:spPr/>
        <p:txBody>
          <a:bodyPr/>
          <a:lstStyle/>
          <a:p>
            <a:r>
              <a:rPr lang="en-US" dirty="0"/>
              <a:t>Use appropriate personal protective equipment (PPE) as specified by manufactures safety data sheets. </a:t>
            </a:r>
          </a:p>
          <a:p>
            <a:r>
              <a:rPr lang="en-US" dirty="0"/>
              <a:t>Provide adequate ventilation while cleaning. (open doors and windows when possible)</a:t>
            </a:r>
          </a:p>
          <a:p>
            <a:r>
              <a:rPr lang="en-US" dirty="0"/>
              <a:t>Dispose of used products and containers properly.</a:t>
            </a:r>
          </a:p>
          <a:p>
            <a:r>
              <a:rPr lang="en-US" b="1" dirty="0"/>
              <a:t>Do not </a:t>
            </a:r>
            <a:r>
              <a:rPr lang="en-US" dirty="0"/>
              <a:t>mix different products with each other, this could cause a serious chemical reaction resulting in illness or death.</a:t>
            </a:r>
          </a:p>
          <a:p>
            <a:r>
              <a:rPr lang="en-US" dirty="0"/>
              <a:t>Use “Green” products when possible to reduce any possible health risk to students.</a:t>
            </a:r>
          </a:p>
        </p:txBody>
      </p:sp>
    </p:spTree>
    <p:extLst>
      <p:ext uri="{BB962C8B-B14F-4D97-AF65-F5344CB8AC3E}">
        <p14:creationId xmlns:p14="http://schemas.microsoft.com/office/powerpoint/2010/main" val="157477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2D73-FE76-41E4-B042-823CCD51D7B9}"/>
              </a:ext>
            </a:extLst>
          </p:cNvPr>
          <p:cNvSpPr>
            <a:spLocks noGrp="1"/>
          </p:cNvSpPr>
          <p:nvPr>
            <p:ph type="title"/>
          </p:nvPr>
        </p:nvSpPr>
        <p:spPr/>
        <p:txBody>
          <a:bodyPr>
            <a:normAutofit/>
          </a:bodyPr>
          <a:lstStyle/>
          <a:p>
            <a:r>
              <a:rPr lang="en-US" sz="3200" dirty="0"/>
              <a:t>Products not recommended for use on school bus surfaces</a:t>
            </a:r>
          </a:p>
        </p:txBody>
      </p:sp>
      <p:sp>
        <p:nvSpPr>
          <p:cNvPr id="3" name="Content Placeholder 2">
            <a:extLst>
              <a:ext uri="{FF2B5EF4-FFF2-40B4-BE49-F238E27FC236}">
                <a16:creationId xmlns:a16="http://schemas.microsoft.com/office/drawing/2014/main" id="{6AE2461F-5F4F-4AF8-A627-217E419D64F6}"/>
              </a:ext>
            </a:extLst>
          </p:cNvPr>
          <p:cNvSpPr>
            <a:spLocks noGrp="1"/>
          </p:cNvSpPr>
          <p:nvPr>
            <p:ph idx="1"/>
          </p:nvPr>
        </p:nvSpPr>
        <p:spPr/>
        <p:txBody>
          <a:bodyPr/>
          <a:lstStyle/>
          <a:p>
            <a:r>
              <a:rPr lang="en-US" dirty="0"/>
              <a:t>Pure Bleach, on plastic surfaces</a:t>
            </a:r>
          </a:p>
          <a:p>
            <a:r>
              <a:rPr lang="en-US" dirty="0"/>
              <a:t>Pure Hydrogen Peroxide, on plastic surfaces</a:t>
            </a:r>
          </a:p>
          <a:p>
            <a:r>
              <a:rPr lang="en-US" dirty="0"/>
              <a:t>Pure or Diluted Bleach, on fabrics</a:t>
            </a:r>
          </a:p>
          <a:p>
            <a:r>
              <a:rPr lang="en-US" dirty="0"/>
              <a:t>Ammonia based products, on plastic or vinyl</a:t>
            </a:r>
          </a:p>
        </p:txBody>
      </p:sp>
    </p:spTree>
    <p:extLst>
      <p:ext uri="{BB962C8B-B14F-4D97-AF65-F5344CB8AC3E}">
        <p14:creationId xmlns:p14="http://schemas.microsoft.com/office/powerpoint/2010/main" val="241616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733F-EAFE-40FB-81CF-4B2B4EA9B892}"/>
              </a:ext>
            </a:extLst>
          </p:cNvPr>
          <p:cNvSpPr>
            <a:spLocks noGrp="1"/>
          </p:cNvSpPr>
          <p:nvPr>
            <p:ph type="title"/>
          </p:nvPr>
        </p:nvSpPr>
        <p:spPr/>
        <p:txBody>
          <a:bodyPr/>
          <a:lstStyle/>
          <a:p>
            <a:r>
              <a:rPr lang="en-US" dirty="0"/>
              <a:t>Cleaning Protocols</a:t>
            </a:r>
          </a:p>
        </p:txBody>
      </p:sp>
      <p:sp>
        <p:nvSpPr>
          <p:cNvPr id="3" name="Content Placeholder 2">
            <a:extLst>
              <a:ext uri="{FF2B5EF4-FFF2-40B4-BE49-F238E27FC236}">
                <a16:creationId xmlns:a16="http://schemas.microsoft.com/office/drawing/2014/main" id="{C54840A2-53C8-4261-BB31-0C2A59A20EC6}"/>
              </a:ext>
            </a:extLst>
          </p:cNvPr>
          <p:cNvSpPr>
            <a:spLocks noGrp="1"/>
          </p:cNvSpPr>
          <p:nvPr>
            <p:ph idx="1"/>
          </p:nvPr>
        </p:nvSpPr>
        <p:spPr/>
        <p:txBody>
          <a:bodyPr>
            <a:normAutofit fontScale="92500" lnSpcReduction="20000"/>
          </a:bodyPr>
          <a:lstStyle/>
          <a:p>
            <a:r>
              <a:rPr lang="en-US" dirty="0"/>
              <a:t>Start from back and work your way forward</a:t>
            </a:r>
          </a:p>
          <a:p>
            <a:r>
              <a:rPr lang="en-US" dirty="0"/>
              <a:t>Clean and remove heavy soiled and dirt</a:t>
            </a:r>
          </a:p>
          <a:p>
            <a:r>
              <a:rPr lang="en-US" dirty="0"/>
              <a:t>Removal of all trash</a:t>
            </a:r>
          </a:p>
          <a:p>
            <a:r>
              <a:rPr lang="en-US" dirty="0"/>
              <a:t>Use the recommended dwell time for all products</a:t>
            </a:r>
          </a:p>
          <a:p>
            <a:r>
              <a:rPr lang="en-US" dirty="0"/>
              <a:t>Remove garbage and trash as frequently as possible</a:t>
            </a:r>
          </a:p>
          <a:p>
            <a:r>
              <a:rPr lang="en-US" dirty="0"/>
              <a:t>Sample cleaning video link: </a:t>
            </a:r>
            <a:r>
              <a:rPr lang="en-US" dirty="0">
                <a:hlinkClick r:id="rId2"/>
              </a:rPr>
              <a:t>https://www.youtube.com/watch?v=85fqXAKlYlE</a:t>
            </a:r>
            <a:endParaRPr lang="en-US" dirty="0"/>
          </a:p>
          <a:p>
            <a:r>
              <a:rPr lang="en-US" dirty="0"/>
              <a:t>Sample electrostatic sprayer link: </a:t>
            </a:r>
            <a:r>
              <a:rPr lang="en-US" dirty="0">
                <a:hlinkClick r:id="rId3"/>
              </a:rPr>
              <a:t>https://www.youtube.com/watch?v=2P0G9O3WZqg</a:t>
            </a:r>
            <a:endParaRPr lang="en-US" dirty="0"/>
          </a:p>
          <a:p>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2489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ECFF-251A-4533-B52C-7A526B2BA7D2}"/>
              </a:ext>
            </a:extLst>
          </p:cNvPr>
          <p:cNvSpPr>
            <a:spLocks noGrp="1"/>
          </p:cNvSpPr>
          <p:nvPr>
            <p:ph type="title"/>
          </p:nvPr>
        </p:nvSpPr>
        <p:spPr/>
        <p:txBody>
          <a:bodyPr/>
          <a:lstStyle/>
          <a:p>
            <a:r>
              <a:rPr lang="en-US" dirty="0"/>
              <a:t>Cleaning and Sanitizing Guidelines</a:t>
            </a:r>
          </a:p>
        </p:txBody>
      </p:sp>
      <p:sp>
        <p:nvSpPr>
          <p:cNvPr id="3" name="Text Placeholder 2">
            <a:extLst>
              <a:ext uri="{FF2B5EF4-FFF2-40B4-BE49-F238E27FC236}">
                <a16:creationId xmlns:a16="http://schemas.microsoft.com/office/drawing/2014/main" id="{B45AE29B-D58A-4BE4-BFB4-6472346C4597}"/>
              </a:ext>
            </a:extLst>
          </p:cNvPr>
          <p:cNvSpPr>
            <a:spLocks noGrp="1"/>
          </p:cNvSpPr>
          <p:nvPr>
            <p:ph type="body" idx="1"/>
          </p:nvPr>
        </p:nvSpPr>
        <p:spPr/>
        <p:txBody>
          <a:bodyPr/>
          <a:lstStyle/>
          <a:p>
            <a:r>
              <a:rPr lang="en-US" sz="1800" dirty="0"/>
              <a:t>Risk Level Green</a:t>
            </a:r>
            <a:r>
              <a:rPr lang="en-US" sz="1800" b="0" dirty="0"/>
              <a:t>-</a:t>
            </a:r>
            <a:r>
              <a:rPr lang="en-US" sz="1400" b="0" dirty="0"/>
              <a:t>little or no virial infection in community</a:t>
            </a:r>
          </a:p>
        </p:txBody>
      </p:sp>
      <p:sp>
        <p:nvSpPr>
          <p:cNvPr id="4" name="Content Placeholder 3">
            <a:extLst>
              <a:ext uri="{FF2B5EF4-FFF2-40B4-BE49-F238E27FC236}">
                <a16:creationId xmlns:a16="http://schemas.microsoft.com/office/drawing/2014/main" id="{CD2B7339-E8DE-43FF-9689-E05A2B2A0AC8}"/>
              </a:ext>
            </a:extLst>
          </p:cNvPr>
          <p:cNvSpPr>
            <a:spLocks noGrp="1"/>
          </p:cNvSpPr>
          <p:nvPr>
            <p:ph sz="half" idx="2"/>
          </p:nvPr>
        </p:nvSpPr>
        <p:spPr/>
        <p:txBody>
          <a:bodyPr/>
          <a:lstStyle/>
          <a:p>
            <a:r>
              <a:rPr lang="en-US" dirty="0"/>
              <a:t>Follow your school districts standard routine cleaning and disinfecting procedures.</a:t>
            </a:r>
          </a:p>
          <a:p>
            <a:r>
              <a:rPr lang="en-US" dirty="0"/>
              <a:t>Immediately clean any areas that are visibly soiled, or any surfaces soiled with blood or bodily fluids</a:t>
            </a:r>
          </a:p>
          <a:p>
            <a:r>
              <a:rPr lang="en-US" dirty="0"/>
              <a:t>Air out buses when not in use</a:t>
            </a:r>
          </a:p>
        </p:txBody>
      </p:sp>
      <p:sp>
        <p:nvSpPr>
          <p:cNvPr id="5" name="Text Placeholder 4">
            <a:extLst>
              <a:ext uri="{FF2B5EF4-FFF2-40B4-BE49-F238E27FC236}">
                <a16:creationId xmlns:a16="http://schemas.microsoft.com/office/drawing/2014/main" id="{79B2CD78-C47F-4804-BE20-F2B2EF4D3405}"/>
              </a:ext>
            </a:extLst>
          </p:cNvPr>
          <p:cNvSpPr>
            <a:spLocks noGrp="1"/>
          </p:cNvSpPr>
          <p:nvPr>
            <p:ph type="body" sz="quarter" idx="3"/>
          </p:nvPr>
        </p:nvSpPr>
        <p:spPr/>
        <p:txBody>
          <a:bodyPr/>
          <a:lstStyle/>
          <a:p>
            <a:r>
              <a:rPr lang="en-US" sz="1800" dirty="0"/>
              <a:t>Risk Level Yellow</a:t>
            </a:r>
            <a:r>
              <a:rPr lang="en-US" dirty="0"/>
              <a:t>- </a:t>
            </a:r>
            <a:r>
              <a:rPr lang="en-US" sz="1400" b="0" dirty="0"/>
              <a:t>low virial infection in community </a:t>
            </a:r>
            <a:endParaRPr lang="en-US" sz="1400" dirty="0"/>
          </a:p>
        </p:txBody>
      </p:sp>
      <p:sp>
        <p:nvSpPr>
          <p:cNvPr id="6" name="Content Placeholder 5">
            <a:extLst>
              <a:ext uri="{FF2B5EF4-FFF2-40B4-BE49-F238E27FC236}">
                <a16:creationId xmlns:a16="http://schemas.microsoft.com/office/drawing/2014/main" id="{2624E2E8-53AC-4727-8110-E2C68E931727}"/>
              </a:ext>
            </a:extLst>
          </p:cNvPr>
          <p:cNvSpPr>
            <a:spLocks noGrp="1"/>
          </p:cNvSpPr>
          <p:nvPr>
            <p:ph sz="quarter" idx="4"/>
          </p:nvPr>
        </p:nvSpPr>
        <p:spPr/>
        <p:txBody>
          <a:bodyPr>
            <a:normAutofit fontScale="92500" lnSpcReduction="20000"/>
          </a:bodyPr>
          <a:lstStyle/>
          <a:p>
            <a:r>
              <a:rPr lang="en-US" dirty="0"/>
              <a:t>Clean and disinfect bus weekly</a:t>
            </a:r>
          </a:p>
          <a:p>
            <a:r>
              <a:rPr lang="en-US" dirty="0"/>
              <a:t>Clean High touch areas as often as possible</a:t>
            </a:r>
          </a:p>
          <a:p>
            <a:r>
              <a:rPr lang="en-US" dirty="0"/>
              <a:t>Sanitize at least daily</a:t>
            </a:r>
          </a:p>
          <a:p>
            <a:r>
              <a:rPr lang="en-US" dirty="0"/>
              <a:t>Provide hand sanitizer to students and staff</a:t>
            </a:r>
          </a:p>
          <a:p>
            <a:r>
              <a:rPr lang="en-US" dirty="0"/>
              <a:t>Air out buses when not in use</a:t>
            </a:r>
          </a:p>
          <a:p>
            <a:r>
              <a:rPr lang="en-US" dirty="0"/>
              <a:t>Electrostatic Sanitizing or Ultraviolet if possible / At least weekly more often if possible</a:t>
            </a:r>
          </a:p>
        </p:txBody>
      </p:sp>
    </p:spTree>
    <p:extLst>
      <p:ext uri="{BB962C8B-B14F-4D97-AF65-F5344CB8AC3E}">
        <p14:creationId xmlns:p14="http://schemas.microsoft.com/office/powerpoint/2010/main" val="197780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A569-C602-4F06-9B75-4A466CC0EB47}"/>
              </a:ext>
            </a:extLst>
          </p:cNvPr>
          <p:cNvSpPr>
            <a:spLocks noGrp="1"/>
          </p:cNvSpPr>
          <p:nvPr>
            <p:ph type="title"/>
          </p:nvPr>
        </p:nvSpPr>
        <p:spPr/>
        <p:txBody>
          <a:bodyPr/>
          <a:lstStyle/>
          <a:p>
            <a:r>
              <a:rPr lang="en-US" dirty="0"/>
              <a:t>Cleaning and Sanitation Guidelines</a:t>
            </a:r>
          </a:p>
        </p:txBody>
      </p:sp>
      <p:sp>
        <p:nvSpPr>
          <p:cNvPr id="3" name="Text Placeholder 2">
            <a:extLst>
              <a:ext uri="{FF2B5EF4-FFF2-40B4-BE49-F238E27FC236}">
                <a16:creationId xmlns:a16="http://schemas.microsoft.com/office/drawing/2014/main" id="{893825C5-796C-45CD-A28F-11C53DA801B6}"/>
              </a:ext>
            </a:extLst>
          </p:cNvPr>
          <p:cNvSpPr>
            <a:spLocks noGrp="1"/>
          </p:cNvSpPr>
          <p:nvPr>
            <p:ph type="body" idx="1"/>
          </p:nvPr>
        </p:nvSpPr>
        <p:spPr/>
        <p:txBody>
          <a:bodyPr/>
          <a:lstStyle/>
          <a:p>
            <a:pPr lvl="1"/>
            <a:r>
              <a:rPr lang="en-US" dirty="0"/>
              <a:t>Risk Level Orange- </a:t>
            </a:r>
            <a:r>
              <a:rPr lang="en-US" b="0" dirty="0"/>
              <a:t>viral infection rate is pronounced in the community </a:t>
            </a:r>
          </a:p>
        </p:txBody>
      </p:sp>
      <p:sp>
        <p:nvSpPr>
          <p:cNvPr id="4" name="Content Placeholder 3">
            <a:extLst>
              <a:ext uri="{FF2B5EF4-FFF2-40B4-BE49-F238E27FC236}">
                <a16:creationId xmlns:a16="http://schemas.microsoft.com/office/drawing/2014/main" id="{03840D1C-BB5A-4987-8FFF-AA3C192C793A}"/>
              </a:ext>
            </a:extLst>
          </p:cNvPr>
          <p:cNvSpPr>
            <a:spLocks noGrp="1"/>
          </p:cNvSpPr>
          <p:nvPr>
            <p:ph sz="half" idx="2"/>
          </p:nvPr>
        </p:nvSpPr>
        <p:spPr/>
        <p:txBody>
          <a:bodyPr>
            <a:normAutofit fontScale="92500" lnSpcReduction="20000"/>
          </a:bodyPr>
          <a:lstStyle/>
          <a:p>
            <a:r>
              <a:rPr lang="en-US" dirty="0"/>
              <a:t>Clean and Disinfect frequently touched surfaces after each run if possible</a:t>
            </a:r>
          </a:p>
          <a:p>
            <a:r>
              <a:rPr lang="en-US" dirty="0"/>
              <a:t>Sanitize buses between each run</a:t>
            </a:r>
          </a:p>
          <a:p>
            <a:r>
              <a:rPr lang="en-US" dirty="0"/>
              <a:t>Provide hand sanitizer to students and staff</a:t>
            </a:r>
          </a:p>
          <a:p>
            <a:r>
              <a:rPr lang="en-US" dirty="0"/>
              <a:t>Provide for front to back airflow through bus</a:t>
            </a:r>
          </a:p>
          <a:p>
            <a:r>
              <a:rPr lang="en-US" dirty="0"/>
              <a:t>Electrostatic /Ultraviolet Daily if possible</a:t>
            </a:r>
          </a:p>
        </p:txBody>
      </p:sp>
      <p:sp>
        <p:nvSpPr>
          <p:cNvPr id="5" name="Text Placeholder 4">
            <a:extLst>
              <a:ext uri="{FF2B5EF4-FFF2-40B4-BE49-F238E27FC236}">
                <a16:creationId xmlns:a16="http://schemas.microsoft.com/office/drawing/2014/main" id="{E605AC9A-B9CE-4A79-8C1D-D2054D10DA03}"/>
              </a:ext>
            </a:extLst>
          </p:cNvPr>
          <p:cNvSpPr>
            <a:spLocks noGrp="1"/>
          </p:cNvSpPr>
          <p:nvPr>
            <p:ph type="body" sz="quarter" idx="3"/>
          </p:nvPr>
        </p:nvSpPr>
        <p:spPr/>
        <p:txBody>
          <a:bodyPr/>
          <a:lstStyle/>
          <a:p>
            <a:r>
              <a:rPr lang="en-US" sz="2000" dirty="0"/>
              <a:t>Risk Level Red</a:t>
            </a:r>
            <a:r>
              <a:rPr lang="en-US" dirty="0"/>
              <a:t>- </a:t>
            </a:r>
            <a:r>
              <a:rPr lang="en-US" sz="2000" b="0" dirty="0"/>
              <a:t>viral infection rate is increasing in the community</a:t>
            </a:r>
            <a:endParaRPr lang="en-US" sz="2000" dirty="0"/>
          </a:p>
        </p:txBody>
      </p:sp>
      <p:sp>
        <p:nvSpPr>
          <p:cNvPr id="6" name="Content Placeholder 5">
            <a:extLst>
              <a:ext uri="{FF2B5EF4-FFF2-40B4-BE49-F238E27FC236}">
                <a16:creationId xmlns:a16="http://schemas.microsoft.com/office/drawing/2014/main" id="{5881FD08-723F-479C-B6C6-2D63A915D259}"/>
              </a:ext>
            </a:extLst>
          </p:cNvPr>
          <p:cNvSpPr>
            <a:spLocks noGrp="1"/>
          </p:cNvSpPr>
          <p:nvPr>
            <p:ph sz="quarter" idx="4"/>
          </p:nvPr>
        </p:nvSpPr>
        <p:spPr/>
        <p:txBody>
          <a:bodyPr/>
          <a:lstStyle/>
          <a:p>
            <a:r>
              <a:rPr lang="en-US" dirty="0"/>
              <a:t>Schools are closed, buses used for meal delivery to students</a:t>
            </a:r>
          </a:p>
          <a:p>
            <a:r>
              <a:rPr lang="en-US" dirty="0"/>
              <a:t>Reduce exposure by delivering a weeks worth of meals at a time</a:t>
            </a:r>
          </a:p>
          <a:p>
            <a:r>
              <a:rPr lang="en-US" dirty="0"/>
              <a:t>Clean and disinfect bus after each use</a:t>
            </a:r>
          </a:p>
        </p:txBody>
      </p:sp>
    </p:spTree>
    <p:extLst>
      <p:ext uri="{BB962C8B-B14F-4D97-AF65-F5344CB8AC3E}">
        <p14:creationId xmlns:p14="http://schemas.microsoft.com/office/powerpoint/2010/main" val="405492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C1055-27D1-4B02-A862-7B8BD76F63C5}"/>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2F286F88-2757-4BF9-8A88-4B95382A47F4}"/>
              </a:ext>
            </a:extLst>
          </p:cNvPr>
          <p:cNvSpPr>
            <a:spLocks noGrp="1"/>
          </p:cNvSpPr>
          <p:nvPr>
            <p:ph idx="1"/>
          </p:nvPr>
        </p:nvSpPr>
        <p:spPr/>
        <p:txBody>
          <a:bodyPr/>
          <a:lstStyle/>
          <a:p>
            <a:r>
              <a:rPr lang="en-US" dirty="0"/>
              <a:t>CDC: </a:t>
            </a:r>
            <a:r>
              <a:rPr lang="en-US" dirty="0">
                <a:hlinkClick r:id="rId2"/>
              </a:rPr>
              <a:t>www.cdc.gov</a:t>
            </a:r>
            <a:endParaRPr lang="en-US" dirty="0"/>
          </a:p>
          <a:p>
            <a:r>
              <a:rPr lang="en-US" dirty="0"/>
              <a:t>EPA list N: </a:t>
            </a:r>
            <a:r>
              <a:rPr lang="en-US" dirty="0">
                <a:hlinkClick r:id="rId3"/>
              </a:rPr>
              <a:t>https://www.epa.gov/pesticide-registration/list-n-disinfectants-use-against-sars-cov-2-covid-19</a:t>
            </a:r>
            <a:endParaRPr lang="en-US" dirty="0"/>
          </a:p>
          <a:p>
            <a:endParaRPr lang="en-US"/>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9789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AB0AA-048F-48C1-84F7-E2C297C5C18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6FC9C69-494C-4EA7-B091-497ED05B801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287977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565</Words>
  <Application>Microsoft Macintosh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Bus Cleaning and Sanitation</vt:lpstr>
      <vt:lpstr> CDC Definitions</vt:lpstr>
      <vt:lpstr>Safety</vt:lpstr>
      <vt:lpstr>Products not recommended for use on school bus surfaces</vt:lpstr>
      <vt:lpstr>Cleaning Protocols</vt:lpstr>
      <vt:lpstr>Cleaning and Sanitizing Guidelines</vt:lpstr>
      <vt:lpstr>Cleaning and Sanitation Guidelines</vt:lpstr>
      <vt:lpstr>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Cleaning and Sanitation</dc:title>
  <dc:creator>Doug Neading</dc:creator>
  <cp:lastModifiedBy>Pete Japikse</cp:lastModifiedBy>
  <cp:revision>17</cp:revision>
  <dcterms:created xsi:type="dcterms:W3CDTF">2020-06-22T18:23:04Z</dcterms:created>
  <dcterms:modified xsi:type="dcterms:W3CDTF">2020-06-29T13:59:05Z</dcterms:modified>
</cp:coreProperties>
</file>